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7" r:id="rId4"/>
    <p:sldId id="259" r:id="rId5"/>
    <p:sldId id="282" r:id="rId6"/>
    <p:sldId id="283" r:id="rId7"/>
    <p:sldId id="280" r:id="rId8"/>
    <p:sldId id="260" r:id="rId9"/>
    <p:sldId id="261" r:id="rId10"/>
    <p:sldId id="284" r:id="rId11"/>
    <p:sldId id="263" r:id="rId12"/>
    <p:sldId id="275" r:id="rId13"/>
    <p:sldId id="262" r:id="rId14"/>
    <p:sldId id="285" r:id="rId15"/>
    <p:sldId id="264" r:id="rId16"/>
    <p:sldId id="286" r:id="rId17"/>
    <p:sldId id="258" r:id="rId18"/>
  </p:sldIdLst>
  <p:sldSz cx="12192000" cy="6858000"/>
  <p:notesSz cx="6797675" cy="992822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48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_____Microsoft_Excel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1168831168831168E-2"/>
          <c:y val="1.2842715965437521E-2"/>
          <c:w val="0.7783606723746308"/>
          <c:h val="0.73737313267415494"/>
        </c:manualLayout>
      </c:layout>
      <c:pie3DChart>
        <c:varyColors val="1"/>
        <c:ser>
          <c:idx val="0"/>
          <c:order val="0"/>
          <c:tx>
            <c:strRef>
              <c:f>Лист1!$B$1</c:f>
              <c:strCache>
                <c:ptCount val="1"/>
                <c:pt idx="0">
                  <c:v>Declaraţii de avere şi interese personale depuse în 2017-2018</c:v>
                </c:pt>
              </c:strCache>
            </c:strRef>
          </c:tx>
          <c:dPt>
            <c:idx val="0"/>
            <c:bubble3D val="0"/>
            <c:spPr>
              <a:gradFill rotWithShape="1">
                <a:gsLst>
                  <a:gs pos="0">
                    <a:schemeClr val="accent4">
                      <a:shade val="76000"/>
                      <a:tint val="96000"/>
                      <a:lumMod val="102000"/>
                    </a:schemeClr>
                  </a:gs>
                  <a:gs pos="100000">
                    <a:schemeClr val="accent4">
                      <a:shade val="7600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c:spPr>
            <c:extLst>
              <c:ext xmlns:c16="http://schemas.microsoft.com/office/drawing/2014/chart" uri="{C3380CC4-5D6E-409C-BE32-E72D297353CC}">
                <c16:uniqueId val="{00000001-14EA-47EF-B3C4-D1B3D5722036}"/>
              </c:ext>
            </c:extLst>
          </c:dPt>
          <c:dPt>
            <c:idx val="1"/>
            <c:bubble3D val="0"/>
            <c:explosion val="15"/>
            <c:spPr>
              <a:gradFill rotWithShape="1">
                <a:gsLst>
                  <a:gs pos="0">
                    <a:schemeClr val="accent4">
                      <a:tint val="77000"/>
                      <a:tint val="96000"/>
                      <a:lumMod val="102000"/>
                    </a:schemeClr>
                  </a:gs>
                  <a:gs pos="100000">
                    <a:schemeClr val="accent4">
                      <a:tint val="7700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c:spPr>
            <c:extLst>
              <c:ext xmlns:c16="http://schemas.microsoft.com/office/drawing/2014/chart" uri="{C3380CC4-5D6E-409C-BE32-E72D297353CC}">
                <c16:uniqueId val="{00000003-14EA-47EF-B3C4-D1B3D5722036}"/>
              </c:ext>
            </c:extLst>
          </c:dPt>
          <c:dLbls>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ro-RO"/>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Лист1!$A$2:$A$3</c:f>
              <c:strCache>
                <c:ptCount val="2"/>
                <c:pt idx="0">
                  <c:v>46257 declaraţii de avere şi interese personale anuale depuse în termen, 2017</c:v>
                </c:pt>
                <c:pt idx="1">
                  <c:v>58080 declaraţii de avere şi interese personale anuale depuse în termen, 2018</c:v>
                </c:pt>
              </c:strCache>
            </c:strRef>
          </c:cat>
          <c:val>
            <c:numRef>
              <c:f>Лист1!$B$2:$B$3</c:f>
              <c:numCache>
                <c:formatCode>General</c:formatCode>
                <c:ptCount val="2"/>
                <c:pt idx="0">
                  <c:v>46257</c:v>
                </c:pt>
                <c:pt idx="1">
                  <c:v>58080</c:v>
                </c:pt>
              </c:numCache>
            </c:numRef>
          </c:val>
          <c:extLst>
            <c:ext xmlns:c16="http://schemas.microsoft.com/office/drawing/2014/chart" uri="{C3380CC4-5D6E-409C-BE32-E72D297353CC}">
              <c16:uniqueId val="{00000004-14EA-47EF-B3C4-D1B3D5722036}"/>
            </c:ext>
          </c:extLst>
        </c:ser>
        <c:dLbls>
          <c:dLblPos val="ctr"/>
          <c:showLegendKey val="0"/>
          <c:showVal val="0"/>
          <c:showCatName val="0"/>
          <c:showSerName val="0"/>
          <c:showPercent val="1"/>
          <c:showBubbleSize val="0"/>
          <c:showLeaderLines val="1"/>
        </c:dLbls>
      </c:pie3DChart>
      <c:spPr>
        <a:noFill/>
        <a:ln>
          <a:noFill/>
        </a:ln>
        <a:effectLst/>
      </c:spPr>
    </c:plotArea>
    <c:legend>
      <c:legendPos val="b"/>
      <c:legendEntry>
        <c:idx val="0"/>
        <c:txPr>
          <a:bodyPr rot="0" spcFirstLastPara="1" vertOverflow="ellipsis" vert="horz" wrap="square" anchor="ctr" anchorCtr="1"/>
          <a:lstStyle/>
          <a:p>
            <a:pPr>
              <a:defRPr sz="2400" b="1"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ro-RO"/>
          </a:p>
        </c:txPr>
      </c:legendEntry>
      <c:legendEntry>
        <c:idx val="1"/>
        <c:txPr>
          <a:bodyPr rot="0" spcFirstLastPara="1" vertOverflow="ellipsis" vert="horz" wrap="square" anchor="ctr" anchorCtr="1"/>
          <a:lstStyle/>
          <a:p>
            <a:pPr>
              <a:defRPr sz="2400" b="1"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ro-RO"/>
          </a:p>
        </c:txPr>
      </c:legendEntry>
      <c:layout>
        <c:manualLayout>
          <c:xMode val="edge"/>
          <c:yMode val="edge"/>
          <c:x val="6.4659193325913092E-2"/>
          <c:y val="0.70784566045032371"/>
          <c:w val="0.87068161334817384"/>
          <c:h val="0.29215433954967629"/>
        </c:manualLayout>
      </c:layout>
      <c:overlay val="0"/>
      <c:spPr>
        <a:noFill/>
        <a:ln>
          <a:noFill/>
        </a:ln>
        <a:effectLst/>
      </c:spPr>
      <c:txPr>
        <a:bodyPr rot="0" spcFirstLastPara="1" vertOverflow="ellipsis" vert="horz" wrap="square" anchor="ctr" anchorCtr="1"/>
        <a:lstStyle/>
        <a:p>
          <a:pPr>
            <a:defRPr sz="2400" b="1"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ro-RO"/>
        </a:p>
      </c:txPr>
    </c:legend>
    <c:plotVisOnly val="1"/>
    <c:dispBlanksAs val="gap"/>
    <c:showDLblsOverMax val="0"/>
  </c:chart>
  <c:spPr>
    <a:noFill/>
    <a:ln>
      <a:noFill/>
    </a:ln>
    <a:effectLst/>
  </c:spPr>
  <c:txPr>
    <a:bodyPr/>
    <a:lstStyle/>
    <a:p>
      <a:pPr>
        <a:defRPr/>
      </a:pPr>
      <a:endParaRPr lang="ro-R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4021885669315052E-2"/>
          <c:y val="9.5983554824469547E-2"/>
          <c:w val="0.85190604157816052"/>
          <c:h val="0.69594777357568971"/>
        </c:manualLayout>
      </c:layout>
      <c:pie3DChart>
        <c:varyColors val="1"/>
        <c:ser>
          <c:idx val="0"/>
          <c:order val="0"/>
          <c:tx>
            <c:strRef>
              <c:f>Лист1!$B$1</c:f>
              <c:strCache>
                <c:ptCount val="1"/>
                <c:pt idx="0">
                  <c:v>Продажи</c:v>
                </c:pt>
              </c:strCache>
            </c:strRef>
          </c:tx>
          <c:dPt>
            <c:idx val="0"/>
            <c:bubble3D val="0"/>
            <c:explosion val="5"/>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3DB5-4BD9-9452-6A0988B88B40}"/>
              </c:ext>
            </c:extLst>
          </c:dPt>
          <c:dPt>
            <c:idx val="1"/>
            <c:bubble3D val="0"/>
            <c:explosion val="21"/>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3DB5-4BD9-9452-6A0988B88B40}"/>
              </c:ext>
            </c:extLst>
          </c:dPt>
          <c:dLbls>
            <c:dLbl>
              <c:idx val="0"/>
              <c:tx>
                <c:rich>
                  <a:bodyPr/>
                  <a:lstStyle/>
                  <a:p>
                    <a:fld id="{94A9D72F-524E-4C7E-91E5-887471CF7D60}" type="CATEGORYNAME">
                      <a:rPr lang="en-US"/>
                      <a:pPr/>
                      <a:t>[ИМЯ КАТЕГОРИИ]</a:t>
                    </a:fld>
                    <a:r>
                      <a:rPr lang="en-US" baseline="0" dirty="0"/>
                      <a:t>; </a:t>
                    </a:r>
                    <a:r>
                      <a:rPr lang="en-US" b="1" baseline="0" dirty="0" smtClean="0">
                        <a:solidFill>
                          <a:srgbClr val="FF0000"/>
                        </a:solidFill>
                      </a:rPr>
                      <a:t>26</a:t>
                    </a:r>
                    <a:r>
                      <a:rPr lang="en-US" baseline="0" dirty="0" smtClean="0"/>
                      <a:t>; 34% </a:t>
                    </a:r>
                  </a:p>
                </c:rich>
              </c:tx>
              <c:dLblPos val="outEnd"/>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3DB5-4BD9-9452-6A0988B88B40}"/>
                </c:ext>
              </c:extLst>
            </c:dLbl>
            <c:dLbl>
              <c:idx val="1"/>
              <c:tx>
                <c:rich>
                  <a:bodyPr/>
                  <a:lstStyle/>
                  <a:p>
                    <a:fld id="{338F31C1-1A1B-4109-981F-A44FF181DC41}" type="CATEGORYNAME">
                      <a:rPr lang="en-US"/>
                      <a:pPr/>
                      <a:t>[ИМЯ КАТЕГОРИИ]</a:t>
                    </a:fld>
                    <a:r>
                      <a:rPr lang="en-US" baseline="0" dirty="0"/>
                      <a:t>; </a:t>
                    </a:r>
                    <a:r>
                      <a:rPr lang="en-US" b="1" baseline="0" dirty="0" smtClean="0">
                        <a:solidFill>
                          <a:srgbClr val="FF0000"/>
                        </a:solidFill>
                      </a:rPr>
                      <a:t>50</a:t>
                    </a:r>
                    <a:r>
                      <a:rPr lang="en-US" baseline="0" dirty="0" smtClean="0"/>
                      <a:t>; 66%</a:t>
                    </a:r>
                  </a:p>
                </c:rich>
              </c:tx>
              <c:dLblPos val="outEnd"/>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3DB5-4BD9-9452-6A0988B88B40}"/>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800" b="0" i="0" u="none" strike="noStrike" kern="1200" baseline="0">
                    <a:solidFill>
                      <a:schemeClr val="dk1">
                        <a:lumMod val="65000"/>
                        <a:lumOff val="35000"/>
                      </a:schemeClr>
                    </a:solidFill>
                    <a:latin typeface="Times New Roman" panose="02020603050405020304" pitchFamily="18" charset="0"/>
                    <a:ea typeface="+mn-ea"/>
                    <a:cs typeface="Times New Roman" panose="02020603050405020304" pitchFamily="18" charset="0"/>
                  </a:defRPr>
                </a:pPr>
                <a:endParaRPr lang="ro-RO"/>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Лист1!$A$2:$A$3</c:f>
              <c:strCache>
                <c:ptCount val="2"/>
                <c:pt idx="0">
                  <c:v>Funcții suplinite</c:v>
                </c:pt>
                <c:pt idx="1">
                  <c:v>Funcții vacante</c:v>
                </c:pt>
              </c:strCache>
            </c:strRef>
          </c:cat>
          <c:val>
            <c:numRef>
              <c:f>Лист1!$B$2:$B$3</c:f>
              <c:numCache>
                <c:formatCode>General</c:formatCode>
                <c:ptCount val="2"/>
                <c:pt idx="0">
                  <c:v>22</c:v>
                </c:pt>
                <c:pt idx="1">
                  <c:v>54</c:v>
                </c:pt>
              </c:numCache>
            </c:numRef>
          </c:val>
          <c:extLst>
            <c:ext xmlns:c16="http://schemas.microsoft.com/office/drawing/2014/chart" uri="{C3380CC4-5D6E-409C-BE32-E72D297353CC}">
              <c16:uniqueId val="{00000004-3DB5-4BD9-9452-6A0988B88B40}"/>
            </c:ext>
          </c:extLst>
        </c:ser>
        <c:dLbls>
          <c:showLegendKey val="0"/>
          <c:showVal val="0"/>
          <c:showCatName val="0"/>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ro-RO"/>
    </a:p>
  </c:txPr>
  <c:externalData r:id="rId3">
    <c:autoUpdate val="0"/>
  </c:externalData>
</c:chartSpace>
</file>

<file path=ppt/charts/colors1.xml><?xml version="1.0" encoding="utf-8"?>
<cs:colorStyle xmlns:cs="http://schemas.microsoft.com/office/drawing/2012/chartStyle" xmlns:a="http://schemas.openxmlformats.org/drawingml/2006/main" meth="withinLinear" id="17">
  <a:schemeClr val="accent4"/>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5">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17532B-87F8-45D9-A89C-E9C913DAB79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2CB40825-F36A-42C4-8175-EEC88E93C6FC}">
      <dgm:prSet phldrT="[Текст]"/>
      <dgm:spPr/>
      <dgm:t>
        <a:bodyPr/>
        <a:lstStyle/>
        <a:p>
          <a:r>
            <a:rPr lang="ro-MD" b="1" noProof="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Elaborarea</a:t>
          </a:r>
          <a:r>
            <a:rPr lang="en-US" b="1"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 </a:t>
          </a:r>
          <a:r>
            <a:rPr lang="ro-MD" b="1" noProof="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structurii</a:t>
          </a:r>
          <a:r>
            <a:rPr lang="en-US" b="1"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 ANI</a:t>
          </a:r>
          <a:endParaRPr lang="ru-RU"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gm:t>
    </dgm:pt>
    <dgm:pt modelId="{8C247436-2D31-4040-B66D-A82BB6BCC52F}" type="parTrans" cxnId="{53A42986-6865-4DBD-BCE7-9DF7A5206D40}">
      <dgm:prSet/>
      <dgm:spPr/>
      <dgm:t>
        <a:bodyPr/>
        <a:lstStyle/>
        <a:p>
          <a:endParaRPr lang="ru-RU"/>
        </a:p>
      </dgm:t>
    </dgm:pt>
    <dgm:pt modelId="{CF45557A-2A37-451A-AE42-F57E94C8C6FA}" type="sibTrans" cxnId="{53A42986-6865-4DBD-BCE7-9DF7A5206D40}">
      <dgm:prSet/>
      <dgm:spPr/>
      <dgm:t>
        <a:bodyPr/>
        <a:lstStyle/>
        <a:p>
          <a:endParaRPr lang="ru-RU"/>
        </a:p>
      </dgm:t>
    </dgm:pt>
    <dgm:pt modelId="{4939AB1C-BD16-4BF7-9213-0D4DB63E394D}">
      <dgm:prSet phldrT="[Текст]"/>
      <dgm:spPr/>
      <dgm:t>
        <a:bodyPr/>
        <a:lstStyle/>
        <a:p>
          <a:r>
            <a:rPr lang="ro-MD" b="1" noProof="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Ajustarea cadrului normativ</a:t>
          </a:r>
          <a:endParaRPr lang="ro-MD" noProof="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gm:t>
    </dgm:pt>
    <dgm:pt modelId="{895182D3-C027-41F2-BD1F-958E50FD1620}" type="parTrans" cxnId="{B2057081-E0DA-4105-BA80-6AC7BAA8D3BC}">
      <dgm:prSet/>
      <dgm:spPr/>
      <dgm:t>
        <a:bodyPr/>
        <a:lstStyle/>
        <a:p>
          <a:endParaRPr lang="ru-RU"/>
        </a:p>
      </dgm:t>
    </dgm:pt>
    <dgm:pt modelId="{D0D72F9E-54A4-43B9-A382-3E5A4E1EA84F}" type="sibTrans" cxnId="{B2057081-E0DA-4105-BA80-6AC7BAA8D3BC}">
      <dgm:prSet/>
      <dgm:spPr/>
      <dgm:t>
        <a:bodyPr/>
        <a:lstStyle/>
        <a:p>
          <a:endParaRPr lang="ru-RU"/>
        </a:p>
      </dgm:t>
    </dgm:pt>
    <dgm:pt modelId="{025E6338-21B9-46F1-BB13-B0C7D3840855}">
      <dgm:prSet phldrT="[Текст]"/>
      <dgm:spPr/>
      <dgm:t>
        <a:bodyPr/>
        <a:lstStyle/>
        <a:p>
          <a:r>
            <a:rPr lang="ro-RO" b="1"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I</a:t>
          </a:r>
          <a:r>
            <a:rPr lang="ro-MD" b="1" noProof="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mplementarea</a:t>
          </a:r>
          <a:r>
            <a:rPr lang="en-US" b="1"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 </a:t>
          </a:r>
          <a:r>
            <a:rPr lang="ro-RO" b="1"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și asigurarea funcționalității SI e-Integritate</a:t>
          </a:r>
          <a:endParaRPr lang="ru-RU"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gm:t>
    </dgm:pt>
    <dgm:pt modelId="{BFBA6E0A-1414-412F-AEB7-2B92565D4845}" type="parTrans" cxnId="{FA0CD2EE-466B-4441-B7C8-5FF40889BC1D}">
      <dgm:prSet/>
      <dgm:spPr/>
      <dgm:t>
        <a:bodyPr/>
        <a:lstStyle/>
        <a:p>
          <a:endParaRPr lang="ru-RU"/>
        </a:p>
      </dgm:t>
    </dgm:pt>
    <dgm:pt modelId="{46921FF9-DB8B-41C0-9A6A-91196668A760}" type="sibTrans" cxnId="{FA0CD2EE-466B-4441-B7C8-5FF40889BC1D}">
      <dgm:prSet/>
      <dgm:spPr/>
      <dgm:t>
        <a:bodyPr/>
        <a:lstStyle/>
        <a:p>
          <a:endParaRPr lang="ru-RU"/>
        </a:p>
      </dgm:t>
    </dgm:pt>
    <dgm:pt modelId="{70FC9FE9-0AFE-49A0-AA03-E44C41326242}">
      <dgm:prSet phldrT="[Текст]"/>
      <dgm:spPr/>
      <dgm:t>
        <a:bodyPr/>
        <a:lstStyle/>
        <a:p>
          <a:r>
            <a:rPr lang="ro-RO" b="1"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Depunerea în termen a declarațiilor de avere și interese personale</a:t>
          </a:r>
          <a:endParaRPr lang="ru-RU"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gm:t>
    </dgm:pt>
    <dgm:pt modelId="{41F01B07-BCDA-4924-B7CE-4956992CE1A6}" type="parTrans" cxnId="{FBA3E87C-E1BE-40FC-9742-7574C6D812FD}">
      <dgm:prSet/>
      <dgm:spPr/>
      <dgm:t>
        <a:bodyPr/>
        <a:lstStyle/>
        <a:p>
          <a:endParaRPr lang="ru-RU"/>
        </a:p>
      </dgm:t>
    </dgm:pt>
    <dgm:pt modelId="{97F80791-7ADC-4AAC-B903-198C2E2E1823}" type="sibTrans" cxnId="{FBA3E87C-E1BE-40FC-9742-7574C6D812FD}">
      <dgm:prSet/>
      <dgm:spPr/>
      <dgm:t>
        <a:bodyPr/>
        <a:lstStyle/>
        <a:p>
          <a:endParaRPr lang="ru-RU"/>
        </a:p>
      </dgm:t>
    </dgm:pt>
    <dgm:pt modelId="{B08AF61E-0892-41BF-B8E3-2D9E58C31235}">
      <dgm:prSet phldrT="[Текст]"/>
      <dgm:spPr/>
      <dgm:t>
        <a:bodyPr/>
        <a:lstStyle/>
        <a:p>
          <a:r>
            <a:rPr lang="ro-MD" b="1" dirty="0" smtClean="0">
              <a:solidFill>
                <a:schemeClr val="tx1">
                  <a:lumMod val="95000"/>
                  <a:lumOff val="5000"/>
                </a:schemeClr>
              </a:solidFill>
              <a:latin typeface="Cambria" panose="02040503050406030204" pitchFamily="18" charset="0"/>
              <a:ea typeface="Cambria" panose="02040503050406030204" pitchFamily="18" charset="0"/>
            </a:rPr>
            <a:t>Consolidarea </a:t>
          </a:r>
          <a:r>
            <a:rPr lang="ro-MD" b="1"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corpului</a:t>
          </a:r>
          <a:r>
            <a:rPr lang="ro-MD" b="1" dirty="0" smtClean="0">
              <a:solidFill>
                <a:schemeClr val="tx1">
                  <a:lumMod val="95000"/>
                  <a:lumOff val="5000"/>
                </a:schemeClr>
              </a:solidFill>
              <a:latin typeface="Cambria" panose="02040503050406030204" pitchFamily="18" charset="0"/>
              <a:ea typeface="Cambria" panose="02040503050406030204" pitchFamily="18" charset="0"/>
            </a:rPr>
            <a:t> de </a:t>
          </a:r>
          <a:r>
            <a:rPr lang="ro-MD" b="1"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inspectori de integritate</a:t>
          </a:r>
          <a:endParaRPr lang="ru-RU" b="1"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gm:t>
    </dgm:pt>
    <dgm:pt modelId="{1CBFAB06-7EDA-4C74-AA38-EF3EDE7CF2D5}" type="parTrans" cxnId="{70AE01ED-DD71-4579-851C-BB774D13633E}">
      <dgm:prSet/>
      <dgm:spPr/>
      <dgm:t>
        <a:bodyPr/>
        <a:lstStyle/>
        <a:p>
          <a:endParaRPr lang="ru-RU"/>
        </a:p>
      </dgm:t>
    </dgm:pt>
    <dgm:pt modelId="{8E77E4A3-2194-4E43-A114-524F8EE14197}" type="sibTrans" cxnId="{70AE01ED-DD71-4579-851C-BB774D13633E}">
      <dgm:prSet/>
      <dgm:spPr/>
      <dgm:t>
        <a:bodyPr/>
        <a:lstStyle/>
        <a:p>
          <a:endParaRPr lang="ru-RU"/>
        </a:p>
      </dgm:t>
    </dgm:pt>
    <dgm:pt modelId="{53501EC1-398A-4037-B485-9FD21BDD8FD8}" type="pres">
      <dgm:prSet presAssocID="{0717532B-87F8-45D9-A89C-E9C913DAB796}" presName="linear" presStyleCnt="0">
        <dgm:presLayoutVars>
          <dgm:dir/>
          <dgm:animLvl val="lvl"/>
          <dgm:resizeHandles val="exact"/>
        </dgm:presLayoutVars>
      </dgm:prSet>
      <dgm:spPr/>
      <dgm:t>
        <a:bodyPr/>
        <a:lstStyle/>
        <a:p>
          <a:endParaRPr lang="ru-RU"/>
        </a:p>
      </dgm:t>
    </dgm:pt>
    <dgm:pt modelId="{CD40CEDF-A3CC-4B06-87B8-E6157FFD6304}" type="pres">
      <dgm:prSet presAssocID="{2CB40825-F36A-42C4-8175-EEC88E93C6FC}" presName="parentLin" presStyleCnt="0"/>
      <dgm:spPr/>
    </dgm:pt>
    <dgm:pt modelId="{8E075BF9-3EDF-4692-A55B-FCAD9237DCAD}" type="pres">
      <dgm:prSet presAssocID="{2CB40825-F36A-42C4-8175-EEC88E93C6FC}" presName="parentLeftMargin" presStyleLbl="node1" presStyleIdx="0" presStyleCnt="5"/>
      <dgm:spPr/>
      <dgm:t>
        <a:bodyPr/>
        <a:lstStyle/>
        <a:p>
          <a:endParaRPr lang="ru-RU"/>
        </a:p>
      </dgm:t>
    </dgm:pt>
    <dgm:pt modelId="{10A5332A-3CBF-40F5-A3AD-56026BBB5240}" type="pres">
      <dgm:prSet presAssocID="{2CB40825-F36A-42C4-8175-EEC88E93C6FC}" presName="parentText" presStyleLbl="node1" presStyleIdx="0" presStyleCnt="5">
        <dgm:presLayoutVars>
          <dgm:chMax val="0"/>
          <dgm:bulletEnabled val="1"/>
        </dgm:presLayoutVars>
      </dgm:prSet>
      <dgm:spPr/>
      <dgm:t>
        <a:bodyPr/>
        <a:lstStyle/>
        <a:p>
          <a:endParaRPr lang="ru-RU"/>
        </a:p>
      </dgm:t>
    </dgm:pt>
    <dgm:pt modelId="{097B15AD-C6AB-4BA9-9CD5-0222BF503CEB}" type="pres">
      <dgm:prSet presAssocID="{2CB40825-F36A-42C4-8175-EEC88E93C6FC}" presName="negativeSpace" presStyleCnt="0"/>
      <dgm:spPr/>
    </dgm:pt>
    <dgm:pt modelId="{BBFDC55A-70D2-4045-8FBF-ED7143BEB4C0}" type="pres">
      <dgm:prSet presAssocID="{2CB40825-F36A-42C4-8175-EEC88E93C6FC}" presName="childText" presStyleLbl="conFgAcc1" presStyleIdx="0" presStyleCnt="5">
        <dgm:presLayoutVars>
          <dgm:bulletEnabled val="1"/>
        </dgm:presLayoutVars>
      </dgm:prSet>
      <dgm:spPr/>
    </dgm:pt>
    <dgm:pt modelId="{E2862C29-72DA-4A0E-889F-04DCA024E4AC}" type="pres">
      <dgm:prSet presAssocID="{CF45557A-2A37-451A-AE42-F57E94C8C6FA}" presName="spaceBetweenRectangles" presStyleCnt="0"/>
      <dgm:spPr/>
    </dgm:pt>
    <dgm:pt modelId="{847C7873-5263-437C-8620-F6946CCA3143}" type="pres">
      <dgm:prSet presAssocID="{4939AB1C-BD16-4BF7-9213-0D4DB63E394D}" presName="parentLin" presStyleCnt="0"/>
      <dgm:spPr/>
    </dgm:pt>
    <dgm:pt modelId="{A991B3CB-2FBE-4ECA-AA2A-8B95C468F8A7}" type="pres">
      <dgm:prSet presAssocID="{4939AB1C-BD16-4BF7-9213-0D4DB63E394D}" presName="parentLeftMargin" presStyleLbl="node1" presStyleIdx="0" presStyleCnt="5"/>
      <dgm:spPr/>
      <dgm:t>
        <a:bodyPr/>
        <a:lstStyle/>
        <a:p>
          <a:endParaRPr lang="ru-RU"/>
        </a:p>
      </dgm:t>
    </dgm:pt>
    <dgm:pt modelId="{942E0750-5F9B-480D-931C-1874E644EBDC}" type="pres">
      <dgm:prSet presAssocID="{4939AB1C-BD16-4BF7-9213-0D4DB63E394D}" presName="parentText" presStyleLbl="node1" presStyleIdx="1" presStyleCnt="5">
        <dgm:presLayoutVars>
          <dgm:chMax val="0"/>
          <dgm:bulletEnabled val="1"/>
        </dgm:presLayoutVars>
      </dgm:prSet>
      <dgm:spPr/>
      <dgm:t>
        <a:bodyPr/>
        <a:lstStyle/>
        <a:p>
          <a:endParaRPr lang="ru-RU"/>
        </a:p>
      </dgm:t>
    </dgm:pt>
    <dgm:pt modelId="{465A8CFB-4AD0-46F1-9F6E-5071C9BBE7B0}" type="pres">
      <dgm:prSet presAssocID="{4939AB1C-BD16-4BF7-9213-0D4DB63E394D}" presName="negativeSpace" presStyleCnt="0"/>
      <dgm:spPr/>
    </dgm:pt>
    <dgm:pt modelId="{BACBB32A-F57C-486C-8CFA-81032544DC9E}" type="pres">
      <dgm:prSet presAssocID="{4939AB1C-BD16-4BF7-9213-0D4DB63E394D}" presName="childText" presStyleLbl="conFgAcc1" presStyleIdx="1" presStyleCnt="5">
        <dgm:presLayoutVars>
          <dgm:bulletEnabled val="1"/>
        </dgm:presLayoutVars>
      </dgm:prSet>
      <dgm:spPr/>
    </dgm:pt>
    <dgm:pt modelId="{D5D9C794-4949-4C52-9456-DB2DB98A9FE8}" type="pres">
      <dgm:prSet presAssocID="{D0D72F9E-54A4-43B9-A382-3E5A4E1EA84F}" presName="spaceBetweenRectangles" presStyleCnt="0"/>
      <dgm:spPr/>
    </dgm:pt>
    <dgm:pt modelId="{54BF2919-D6C1-4F3E-BD65-D22C236D010D}" type="pres">
      <dgm:prSet presAssocID="{025E6338-21B9-46F1-BB13-B0C7D3840855}" presName="parentLin" presStyleCnt="0"/>
      <dgm:spPr/>
    </dgm:pt>
    <dgm:pt modelId="{F318390C-BAF0-4868-9653-0ED573E89396}" type="pres">
      <dgm:prSet presAssocID="{025E6338-21B9-46F1-BB13-B0C7D3840855}" presName="parentLeftMargin" presStyleLbl="node1" presStyleIdx="1" presStyleCnt="5"/>
      <dgm:spPr/>
      <dgm:t>
        <a:bodyPr/>
        <a:lstStyle/>
        <a:p>
          <a:endParaRPr lang="ru-RU"/>
        </a:p>
      </dgm:t>
    </dgm:pt>
    <dgm:pt modelId="{BEDAE3A3-71E7-415E-9C68-1654CE0C83C4}" type="pres">
      <dgm:prSet presAssocID="{025E6338-21B9-46F1-BB13-B0C7D3840855}" presName="parentText" presStyleLbl="node1" presStyleIdx="2" presStyleCnt="5">
        <dgm:presLayoutVars>
          <dgm:chMax val="0"/>
          <dgm:bulletEnabled val="1"/>
        </dgm:presLayoutVars>
      </dgm:prSet>
      <dgm:spPr/>
      <dgm:t>
        <a:bodyPr/>
        <a:lstStyle/>
        <a:p>
          <a:endParaRPr lang="ru-RU"/>
        </a:p>
      </dgm:t>
    </dgm:pt>
    <dgm:pt modelId="{AF633191-DB0C-4A0B-AC50-221C36009A1D}" type="pres">
      <dgm:prSet presAssocID="{025E6338-21B9-46F1-BB13-B0C7D3840855}" presName="negativeSpace" presStyleCnt="0"/>
      <dgm:spPr/>
    </dgm:pt>
    <dgm:pt modelId="{3C44693B-B0DD-421E-8D73-57700A51BFF1}" type="pres">
      <dgm:prSet presAssocID="{025E6338-21B9-46F1-BB13-B0C7D3840855}" presName="childText" presStyleLbl="conFgAcc1" presStyleIdx="2" presStyleCnt="5">
        <dgm:presLayoutVars>
          <dgm:bulletEnabled val="1"/>
        </dgm:presLayoutVars>
      </dgm:prSet>
      <dgm:spPr/>
      <dgm:t>
        <a:bodyPr/>
        <a:lstStyle/>
        <a:p>
          <a:endParaRPr lang="ru-RU"/>
        </a:p>
      </dgm:t>
    </dgm:pt>
    <dgm:pt modelId="{576BCF59-3E38-4601-8E60-8F2435C6D188}" type="pres">
      <dgm:prSet presAssocID="{46921FF9-DB8B-41C0-9A6A-91196668A760}" presName="spaceBetweenRectangles" presStyleCnt="0"/>
      <dgm:spPr/>
    </dgm:pt>
    <dgm:pt modelId="{02ED021C-4B0F-45C6-8FEB-C781DECB0EDE}" type="pres">
      <dgm:prSet presAssocID="{70FC9FE9-0AFE-49A0-AA03-E44C41326242}" presName="parentLin" presStyleCnt="0"/>
      <dgm:spPr/>
    </dgm:pt>
    <dgm:pt modelId="{0D0BF912-F6F2-4DA3-A19B-1E06BF5A252F}" type="pres">
      <dgm:prSet presAssocID="{70FC9FE9-0AFE-49A0-AA03-E44C41326242}" presName="parentLeftMargin" presStyleLbl="node1" presStyleIdx="2" presStyleCnt="5"/>
      <dgm:spPr/>
      <dgm:t>
        <a:bodyPr/>
        <a:lstStyle/>
        <a:p>
          <a:endParaRPr lang="ru-RU"/>
        </a:p>
      </dgm:t>
    </dgm:pt>
    <dgm:pt modelId="{53787B0B-206A-47F2-BDDB-8B217466F740}" type="pres">
      <dgm:prSet presAssocID="{70FC9FE9-0AFE-49A0-AA03-E44C41326242}" presName="parentText" presStyleLbl="node1" presStyleIdx="3" presStyleCnt="5">
        <dgm:presLayoutVars>
          <dgm:chMax val="0"/>
          <dgm:bulletEnabled val="1"/>
        </dgm:presLayoutVars>
      </dgm:prSet>
      <dgm:spPr/>
      <dgm:t>
        <a:bodyPr/>
        <a:lstStyle/>
        <a:p>
          <a:endParaRPr lang="ru-RU"/>
        </a:p>
      </dgm:t>
    </dgm:pt>
    <dgm:pt modelId="{AEB50DA3-EA82-4490-9F05-AE16E1C178EF}" type="pres">
      <dgm:prSet presAssocID="{70FC9FE9-0AFE-49A0-AA03-E44C41326242}" presName="negativeSpace" presStyleCnt="0"/>
      <dgm:spPr/>
    </dgm:pt>
    <dgm:pt modelId="{540C7164-BD03-4827-B454-EF81665CF9E4}" type="pres">
      <dgm:prSet presAssocID="{70FC9FE9-0AFE-49A0-AA03-E44C41326242}" presName="childText" presStyleLbl="conFgAcc1" presStyleIdx="3" presStyleCnt="5">
        <dgm:presLayoutVars>
          <dgm:bulletEnabled val="1"/>
        </dgm:presLayoutVars>
      </dgm:prSet>
      <dgm:spPr/>
    </dgm:pt>
    <dgm:pt modelId="{4281E8D0-EB76-4351-9222-D5D76650145F}" type="pres">
      <dgm:prSet presAssocID="{97F80791-7ADC-4AAC-B903-198C2E2E1823}" presName="spaceBetweenRectangles" presStyleCnt="0"/>
      <dgm:spPr/>
    </dgm:pt>
    <dgm:pt modelId="{2D9918DF-6EFA-4730-B754-058E410F102C}" type="pres">
      <dgm:prSet presAssocID="{B08AF61E-0892-41BF-B8E3-2D9E58C31235}" presName="parentLin" presStyleCnt="0"/>
      <dgm:spPr/>
    </dgm:pt>
    <dgm:pt modelId="{964E145E-ADB7-47CF-9161-739874DD03F7}" type="pres">
      <dgm:prSet presAssocID="{B08AF61E-0892-41BF-B8E3-2D9E58C31235}" presName="parentLeftMargin" presStyleLbl="node1" presStyleIdx="3" presStyleCnt="5"/>
      <dgm:spPr/>
      <dgm:t>
        <a:bodyPr/>
        <a:lstStyle/>
        <a:p>
          <a:endParaRPr lang="ru-RU"/>
        </a:p>
      </dgm:t>
    </dgm:pt>
    <dgm:pt modelId="{25D6BF03-D2EB-44FA-BF87-E8C1C84C8AD9}" type="pres">
      <dgm:prSet presAssocID="{B08AF61E-0892-41BF-B8E3-2D9E58C31235}" presName="parentText" presStyleLbl="node1" presStyleIdx="4" presStyleCnt="5">
        <dgm:presLayoutVars>
          <dgm:chMax val="0"/>
          <dgm:bulletEnabled val="1"/>
        </dgm:presLayoutVars>
      </dgm:prSet>
      <dgm:spPr/>
      <dgm:t>
        <a:bodyPr/>
        <a:lstStyle/>
        <a:p>
          <a:endParaRPr lang="ru-RU"/>
        </a:p>
      </dgm:t>
    </dgm:pt>
    <dgm:pt modelId="{A72806E7-2104-4837-A0E4-1E0F8BA5BFEC}" type="pres">
      <dgm:prSet presAssocID="{B08AF61E-0892-41BF-B8E3-2D9E58C31235}" presName="negativeSpace" presStyleCnt="0"/>
      <dgm:spPr/>
    </dgm:pt>
    <dgm:pt modelId="{EDE3EE04-F7C9-4568-BF02-1F13E1C1C8AA}" type="pres">
      <dgm:prSet presAssocID="{B08AF61E-0892-41BF-B8E3-2D9E58C31235}" presName="childText" presStyleLbl="conFgAcc1" presStyleIdx="4" presStyleCnt="5">
        <dgm:presLayoutVars>
          <dgm:bulletEnabled val="1"/>
        </dgm:presLayoutVars>
      </dgm:prSet>
      <dgm:spPr/>
      <dgm:t>
        <a:bodyPr/>
        <a:lstStyle/>
        <a:p>
          <a:endParaRPr lang="ru-RU"/>
        </a:p>
      </dgm:t>
    </dgm:pt>
  </dgm:ptLst>
  <dgm:cxnLst>
    <dgm:cxn modelId="{4BEA02C0-5EE3-415A-A48E-92AB3696E64B}" type="presOf" srcId="{0717532B-87F8-45D9-A89C-E9C913DAB796}" destId="{53501EC1-398A-4037-B485-9FD21BDD8FD8}" srcOrd="0" destOrd="0" presId="urn:microsoft.com/office/officeart/2005/8/layout/list1"/>
    <dgm:cxn modelId="{4169E7C2-ED47-4125-8709-E4FBB5E4B242}" type="presOf" srcId="{B08AF61E-0892-41BF-B8E3-2D9E58C31235}" destId="{964E145E-ADB7-47CF-9161-739874DD03F7}" srcOrd="0" destOrd="0" presId="urn:microsoft.com/office/officeart/2005/8/layout/list1"/>
    <dgm:cxn modelId="{FBA3E87C-E1BE-40FC-9742-7574C6D812FD}" srcId="{0717532B-87F8-45D9-A89C-E9C913DAB796}" destId="{70FC9FE9-0AFE-49A0-AA03-E44C41326242}" srcOrd="3" destOrd="0" parTransId="{41F01B07-BCDA-4924-B7CE-4956992CE1A6}" sibTransId="{97F80791-7ADC-4AAC-B903-198C2E2E1823}"/>
    <dgm:cxn modelId="{26DF430B-C39C-47F6-A713-3A0C4CCCEF48}" type="presOf" srcId="{2CB40825-F36A-42C4-8175-EEC88E93C6FC}" destId="{8E075BF9-3EDF-4692-A55B-FCAD9237DCAD}" srcOrd="0" destOrd="0" presId="urn:microsoft.com/office/officeart/2005/8/layout/list1"/>
    <dgm:cxn modelId="{B2057081-E0DA-4105-BA80-6AC7BAA8D3BC}" srcId="{0717532B-87F8-45D9-A89C-E9C913DAB796}" destId="{4939AB1C-BD16-4BF7-9213-0D4DB63E394D}" srcOrd="1" destOrd="0" parTransId="{895182D3-C027-41F2-BD1F-958E50FD1620}" sibTransId="{D0D72F9E-54A4-43B9-A382-3E5A4E1EA84F}"/>
    <dgm:cxn modelId="{FA0CD2EE-466B-4441-B7C8-5FF40889BC1D}" srcId="{0717532B-87F8-45D9-A89C-E9C913DAB796}" destId="{025E6338-21B9-46F1-BB13-B0C7D3840855}" srcOrd="2" destOrd="0" parTransId="{BFBA6E0A-1414-412F-AEB7-2B92565D4845}" sibTransId="{46921FF9-DB8B-41C0-9A6A-91196668A760}"/>
    <dgm:cxn modelId="{4DE4AB5B-FFC8-4975-90C5-F3EBD2E9669F}" type="presOf" srcId="{4939AB1C-BD16-4BF7-9213-0D4DB63E394D}" destId="{A991B3CB-2FBE-4ECA-AA2A-8B95C468F8A7}" srcOrd="0" destOrd="0" presId="urn:microsoft.com/office/officeart/2005/8/layout/list1"/>
    <dgm:cxn modelId="{BE2F3097-AB4B-4236-9305-0D813B5A4AFC}" type="presOf" srcId="{4939AB1C-BD16-4BF7-9213-0D4DB63E394D}" destId="{942E0750-5F9B-480D-931C-1874E644EBDC}" srcOrd="1" destOrd="0" presId="urn:microsoft.com/office/officeart/2005/8/layout/list1"/>
    <dgm:cxn modelId="{53A42986-6865-4DBD-BCE7-9DF7A5206D40}" srcId="{0717532B-87F8-45D9-A89C-E9C913DAB796}" destId="{2CB40825-F36A-42C4-8175-EEC88E93C6FC}" srcOrd="0" destOrd="0" parTransId="{8C247436-2D31-4040-B66D-A82BB6BCC52F}" sibTransId="{CF45557A-2A37-451A-AE42-F57E94C8C6FA}"/>
    <dgm:cxn modelId="{5FBBDDDF-97C2-47E2-83EF-AD05CECE33DB}" type="presOf" srcId="{2CB40825-F36A-42C4-8175-EEC88E93C6FC}" destId="{10A5332A-3CBF-40F5-A3AD-56026BBB5240}" srcOrd="1" destOrd="0" presId="urn:microsoft.com/office/officeart/2005/8/layout/list1"/>
    <dgm:cxn modelId="{1195E3CB-DE32-4FD0-8D29-D1E8FAFE544E}" type="presOf" srcId="{025E6338-21B9-46F1-BB13-B0C7D3840855}" destId="{BEDAE3A3-71E7-415E-9C68-1654CE0C83C4}" srcOrd="1" destOrd="0" presId="urn:microsoft.com/office/officeart/2005/8/layout/list1"/>
    <dgm:cxn modelId="{462E44A4-D22B-4ACB-8356-85CDBA7BCB11}" type="presOf" srcId="{025E6338-21B9-46F1-BB13-B0C7D3840855}" destId="{F318390C-BAF0-4868-9653-0ED573E89396}" srcOrd="0" destOrd="0" presId="urn:microsoft.com/office/officeart/2005/8/layout/list1"/>
    <dgm:cxn modelId="{E1786106-009C-4447-B7DF-3D0E543B6777}" type="presOf" srcId="{70FC9FE9-0AFE-49A0-AA03-E44C41326242}" destId="{53787B0B-206A-47F2-BDDB-8B217466F740}" srcOrd="1" destOrd="0" presId="urn:microsoft.com/office/officeart/2005/8/layout/list1"/>
    <dgm:cxn modelId="{AADCEB58-9937-427E-B3A5-192D1B5E7F54}" type="presOf" srcId="{B08AF61E-0892-41BF-B8E3-2D9E58C31235}" destId="{25D6BF03-D2EB-44FA-BF87-E8C1C84C8AD9}" srcOrd="1" destOrd="0" presId="urn:microsoft.com/office/officeart/2005/8/layout/list1"/>
    <dgm:cxn modelId="{70AE01ED-DD71-4579-851C-BB774D13633E}" srcId="{0717532B-87F8-45D9-A89C-E9C913DAB796}" destId="{B08AF61E-0892-41BF-B8E3-2D9E58C31235}" srcOrd="4" destOrd="0" parTransId="{1CBFAB06-7EDA-4C74-AA38-EF3EDE7CF2D5}" sibTransId="{8E77E4A3-2194-4E43-A114-524F8EE14197}"/>
    <dgm:cxn modelId="{6A33EA6B-1282-4376-A397-2A5C5938242F}" type="presOf" srcId="{70FC9FE9-0AFE-49A0-AA03-E44C41326242}" destId="{0D0BF912-F6F2-4DA3-A19B-1E06BF5A252F}" srcOrd="0" destOrd="0" presId="urn:microsoft.com/office/officeart/2005/8/layout/list1"/>
    <dgm:cxn modelId="{09C3A244-2F59-489A-BBAE-710EC315F302}" type="presParOf" srcId="{53501EC1-398A-4037-B485-9FD21BDD8FD8}" destId="{CD40CEDF-A3CC-4B06-87B8-E6157FFD6304}" srcOrd="0" destOrd="0" presId="urn:microsoft.com/office/officeart/2005/8/layout/list1"/>
    <dgm:cxn modelId="{E94C4D78-15EB-401B-8DE6-6B1B106312AD}" type="presParOf" srcId="{CD40CEDF-A3CC-4B06-87B8-E6157FFD6304}" destId="{8E075BF9-3EDF-4692-A55B-FCAD9237DCAD}" srcOrd="0" destOrd="0" presId="urn:microsoft.com/office/officeart/2005/8/layout/list1"/>
    <dgm:cxn modelId="{65627183-D162-4940-A414-E1E8EC91231E}" type="presParOf" srcId="{CD40CEDF-A3CC-4B06-87B8-E6157FFD6304}" destId="{10A5332A-3CBF-40F5-A3AD-56026BBB5240}" srcOrd="1" destOrd="0" presId="urn:microsoft.com/office/officeart/2005/8/layout/list1"/>
    <dgm:cxn modelId="{BAD54874-23E6-464F-AA18-83D2DED8B772}" type="presParOf" srcId="{53501EC1-398A-4037-B485-9FD21BDD8FD8}" destId="{097B15AD-C6AB-4BA9-9CD5-0222BF503CEB}" srcOrd="1" destOrd="0" presId="urn:microsoft.com/office/officeart/2005/8/layout/list1"/>
    <dgm:cxn modelId="{DD6C92E1-1B0D-46D8-A37D-0A87F65C9F73}" type="presParOf" srcId="{53501EC1-398A-4037-B485-9FD21BDD8FD8}" destId="{BBFDC55A-70D2-4045-8FBF-ED7143BEB4C0}" srcOrd="2" destOrd="0" presId="urn:microsoft.com/office/officeart/2005/8/layout/list1"/>
    <dgm:cxn modelId="{6C728C8E-2F9E-4F08-9BAB-51B528BC183E}" type="presParOf" srcId="{53501EC1-398A-4037-B485-9FD21BDD8FD8}" destId="{E2862C29-72DA-4A0E-889F-04DCA024E4AC}" srcOrd="3" destOrd="0" presId="urn:microsoft.com/office/officeart/2005/8/layout/list1"/>
    <dgm:cxn modelId="{69B98A9F-3D3C-4F9F-8957-AAF01AF486DC}" type="presParOf" srcId="{53501EC1-398A-4037-B485-9FD21BDD8FD8}" destId="{847C7873-5263-437C-8620-F6946CCA3143}" srcOrd="4" destOrd="0" presId="urn:microsoft.com/office/officeart/2005/8/layout/list1"/>
    <dgm:cxn modelId="{9B1AE6B9-C240-45E6-B2BC-22286ADAA2E0}" type="presParOf" srcId="{847C7873-5263-437C-8620-F6946CCA3143}" destId="{A991B3CB-2FBE-4ECA-AA2A-8B95C468F8A7}" srcOrd="0" destOrd="0" presId="urn:microsoft.com/office/officeart/2005/8/layout/list1"/>
    <dgm:cxn modelId="{DA07B800-BF0F-4B40-8F8B-7B4647795168}" type="presParOf" srcId="{847C7873-5263-437C-8620-F6946CCA3143}" destId="{942E0750-5F9B-480D-931C-1874E644EBDC}" srcOrd="1" destOrd="0" presId="urn:microsoft.com/office/officeart/2005/8/layout/list1"/>
    <dgm:cxn modelId="{1695E8D3-85F2-49C2-AD1A-EEEE8C58F8BA}" type="presParOf" srcId="{53501EC1-398A-4037-B485-9FD21BDD8FD8}" destId="{465A8CFB-4AD0-46F1-9F6E-5071C9BBE7B0}" srcOrd="5" destOrd="0" presId="urn:microsoft.com/office/officeart/2005/8/layout/list1"/>
    <dgm:cxn modelId="{2D9B023A-4B7E-4D73-90FE-0F8C0A2108C7}" type="presParOf" srcId="{53501EC1-398A-4037-B485-9FD21BDD8FD8}" destId="{BACBB32A-F57C-486C-8CFA-81032544DC9E}" srcOrd="6" destOrd="0" presId="urn:microsoft.com/office/officeart/2005/8/layout/list1"/>
    <dgm:cxn modelId="{649B3FEF-B4AA-4995-BE1B-BC4856C800BA}" type="presParOf" srcId="{53501EC1-398A-4037-B485-9FD21BDD8FD8}" destId="{D5D9C794-4949-4C52-9456-DB2DB98A9FE8}" srcOrd="7" destOrd="0" presId="urn:microsoft.com/office/officeart/2005/8/layout/list1"/>
    <dgm:cxn modelId="{97AEBAB1-8F72-457B-8B59-2BE593222930}" type="presParOf" srcId="{53501EC1-398A-4037-B485-9FD21BDD8FD8}" destId="{54BF2919-D6C1-4F3E-BD65-D22C236D010D}" srcOrd="8" destOrd="0" presId="urn:microsoft.com/office/officeart/2005/8/layout/list1"/>
    <dgm:cxn modelId="{3BEC0E2B-18C3-4299-80DE-C82C45960C9F}" type="presParOf" srcId="{54BF2919-D6C1-4F3E-BD65-D22C236D010D}" destId="{F318390C-BAF0-4868-9653-0ED573E89396}" srcOrd="0" destOrd="0" presId="urn:microsoft.com/office/officeart/2005/8/layout/list1"/>
    <dgm:cxn modelId="{85825041-82EC-4533-9EB1-2FF7EC795C43}" type="presParOf" srcId="{54BF2919-D6C1-4F3E-BD65-D22C236D010D}" destId="{BEDAE3A3-71E7-415E-9C68-1654CE0C83C4}" srcOrd="1" destOrd="0" presId="urn:microsoft.com/office/officeart/2005/8/layout/list1"/>
    <dgm:cxn modelId="{4B185E78-3F2A-4A9F-BB11-230063909EDA}" type="presParOf" srcId="{53501EC1-398A-4037-B485-9FD21BDD8FD8}" destId="{AF633191-DB0C-4A0B-AC50-221C36009A1D}" srcOrd="9" destOrd="0" presId="urn:microsoft.com/office/officeart/2005/8/layout/list1"/>
    <dgm:cxn modelId="{FC8D3026-744F-4B92-A168-D875C69E8D1C}" type="presParOf" srcId="{53501EC1-398A-4037-B485-9FD21BDD8FD8}" destId="{3C44693B-B0DD-421E-8D73-57700A51BFF1}" srcOrd="10" destOrd="0" presId="urn:microsoft.com/office/officeart/2005/8/layout/list1"/>
    <dgm:cxn modelId="{6D3F3724-1801-4A16-86AB-6DF2C6924156}" type="presParOf" srcId="{53501EC1-398A-4037-B485-9FD21BDD8FD8}" destId="{576BCF59-3E38-4601-8E60-8F2435C6D188}" srcOrd="11" destOrd="0" presId="urn:microsoft.com/office/officeart/2005/8/layout/list1"/>
    <dgm:cxn modelId="{FCC3C608-13BC-43EC-8AA0-9847777578E4}" type="presParOf" srcId="{53501EC1-398A-4037-B485-9FD21BDD8FD8}" destId="{02ED021C-4B0F-45C6-8FEB-C781DECB0EDE}" srcOrd="12" destOrd="0" presId="urn:microsoft.com/office/officeart/2005/8/layout/list1"/>
    <dgm:cxn modelId="{6B6A0418-067E-4CEB-A126-6AE2F687147A}" type="presParOf" srcId="{02ED021C-4B0F-45C6-8FEB-C781DECB0EDE}" destId="{0D0BF912-F6F2-4DA3-A19B-1E06BF5A252F}" srcOrd="0" destOrd="0" presId="urn:microsoft.com/office/officeart/2005/8/layout/list1"/>
    <dgm:cxn modelId="{B63885CA-7D76-4FA9-B411-6B501405648A}" type="presParOf" srcId="{02ED021C-4B0F-45C6-8FEB-C781DECB0EDE}" destId="{53787B0B-206A-47F2-BDDB-8B217466F740}" srcOrd="1" destOrd="0" presId="urn:microsoft.com/office/officeart/2005/8/layout/list1"/>
    <dgm:cxn modelId="{CF40096A-A1DB-4564-A6E7-623F9B615DFA}" type="presParOf" srcId="{53501EC1-398A-4037-B485-9FD21BDD8FD8}" destId="{AEB50DA3-EA82-4490-9F05-AE16E1C178EF}" srcOrd="13" destOrd="0" presId="urn:microsoft.com/office/officeart/2005/8/layout/list1"/>
    <dgm:cxn modelId="{AEFA12A4-322D-417E-A9A1-154B4B7F55EB}" type="presParOf" srcId="{53501EC1-398A-4037-B485-9FD21BDD8FD8}" destId="{540C7164-BD03-4827-B454-EF81665CF9E4}" srcOrd="14" destOrd="0" presId="urn:microsoft.com/office/officeart/2005/8/layout/list1"/>
    <dgm:cxn modelId="{AB5E8FF0-7075-4DEE-96C3-C5DABE0BEB79}" type="presParOf" srcId="{53501EC1-398A-4037-B485-9FD21BDD8FD8}" destId="{4281E8D0-EB76-4351-9222-D5D76650145F}" srcOrd="15" destOrd="0" presId="urn:microsoft.com/office/officeart/2005/8/layout/list1"/>
    <dgm:cxn modelId="{7F696BE4-DA72-43FF-84A7-9F18140E7C4B}" type="presParOf" srcId="{53501EC1-398A-4037-B485-9FD21BDD8FD8}" destId="{2D9918DF-6EFA-4730-B754-058E410F102C}" srcOrd="16" destOrd="0" presId="urn:microsoft.com/office/officeart/2005/8/layout/list1"/>
    <dgm:cxn modelId="{0F8D038C-41E9-4F32-BD25-44266B9CAE4E}" type="presParOf" srcId="{2D9918DF-6EFA-4730-B754-058E410F102C}" destId="{964E145E-ADB7-47CF-9161-739874DD03F7}" srcOrd="0" destOrd="0" presId="urn:microsoft.com/office/officeart/2005/8/layout/list1"/>
    <dgm:cxn modelId="{A220BCFD-6876-484F-AE53-08C9835C1208}" type="presParOf" srcId="{2D9918DF-6EFA-4730-B754-058E410F102C}" destId="{25D6BF03-D2EB-44FA-BF87-E8C1C84C8AD9}" srcOrd="1" destOrd="0" presId="urn:microsoft.com/office/officeart/2005/8/layout/list1"/>
    <dgm:cxn modelId="{CE2C462B-2387-40E7-9271-FA76CC66F1FB}" type="presParOf" srcId="{53501EC1-398A-4037-B485-9FD21BDD8FD8}" destId="{A72806E7-2104-4837-A0E4-1E0F8BA5BFEC}" srcOrd="17" destOrd="0" presId="urn:microsoft.com/office/officeart/2005/8/layout/list1"/>
    <dgm:cxn modelId="{88E955AE-3982-4E77-93B0-1E0802D680BD}" type="presParOf" srcId="{53501EC1-398A-4037-B485-9FD21BDD8FD8}" destId="{EDE3EE04-F7C9-4568-BF02-1F13E1C1C8AA}"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FDC55A-70D2-4045-8FBF-ED7143BEB4C0}">
      <dsp:nvSpPr>
        <dsp:cNvPr id="0" name=""/>
        <dsp:cNvSpPr/>
      </dsp:nvSpPr>
      <dsp:spPr>
        <a:xfrm>
          <a:off x="0" y="331573"/>
          <a:ext cx="10616644" cy="5040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0A5332A-3CBF-40F5-A3AD-56026BBB5240}">
      <dsp:nvSpPr>
        <dsp:cNvPr id="0" name=""/>
        <dsp:cNvSpPr/>
      </dsp:nvSpPr>
      <dsp:spPr>
        <a:xfrm>
          <a:off x="530832" y="36373"/>
          <a:ext cx="7431650" cy="59040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899" tIns="0" rIns="280899" bIns="0" numCol="1" spcCol="1270" anchor="ctr" anchorCtr="0">
          <a:noAutofit/>
        </a:bodyPr>
        <a:lstStyle/>
        <a:p>
          <a:pPr lvl="0" algn="l" defTabSz="889000">
            <a:lnSpc>
              <a:spcPct val="90000"/>
            </a:lnSpc>
            <a:spcBef>
              <a:spcPct val="0"/>
            </a:spcBef>
            <a:spcAft>
              <a:spcPct val="35000"/>
            </a:spcAft>
          </a:pPr>
          <a:r>
            <a:rPr lang="ro-MD" sz="2000" b="1" kern="1200" noProof="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Elaborarea</a:t>
          </a:r>
          <a:r>
            <a:rPr lang="en-US" sz="2000" b="1" kern="120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 </a:t>
          </a:r>
          <a:r>
            <a:rPr lang="ro-MD" sz="2000" b="1" kern="1200" noProof="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structurii</a:t>
          </a:r>
          <a:r>
            <a:rPr lang="en-US" sz="2000" b="1" kern="120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 ANI</a:t>
          </a:r>
          <a:endParaRPr lang="ru-RU" sz="2000" kern="1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sp:txBody>
      <dsp:txXfrm>
        <a:off x="559653" y="65194"/>
        <a:ext cx="7374008" cy="532758"/>
      </dsp:txXfrm>
    </dsp:sp>
    <dsp:sp modelId="{BACBB32A-F57C-486C-8CFA-81032544DC9E}">
      <dsp:nvSpPr>
        <dsp:cNvPr id="0" name=""/>
        <dsp:cNvSpPr/>
      </dsp:nvSpPr>
      <dsp:spPr>
        <a:xfrm>
          <a:off x="0" y="1238774"/>
          <a:ext cx="10616644" cy="5040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2E0750-5F9B-480D-931C-1874E644EBDC}">
      <dsp:nvSpPr>
        <dsp:cNvPr id="0" name=""/>
        <dsp:cNvSpPr/>
      </dsp:nvSpPr>
      <dsp:spPr>
        <a:xfrm>
          <a:off x="530832" y="943573"/>
          <a:ext cx="7431650" cy="59040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899" tIns="0" rIns="280899" bIns="0" numCol="1" spcCol="1270" anchor="ctr" anchorCtr="0">
          <a:noAutofit/>
        </a:bodyPr>
        <a:lstStyle/>
        <a:p>
          <a:pPr lvl="0" algn="l" defTabSz="889000">
            <a:lnSpc>
              <a:spcPct val="90000"/>
            </a:lnSpc>
            <a:spcBef>
              <a:spcPct val="0"/>
            </a:spcBef>
            <a:spcAft>
              <a:spcPct val="35000"/>
            </a:spcAft>
          </a:pPr>
          <a:r>
            <a:rPr lang="ro-MD" sz="2000" b="1" kern="1200" noProof="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Ajustarea cadrului normativ</a:t>
          </a:r>
          <a:endParaRPr lang="ro-MD" sz="2000" kern="1200" noProof="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sp:txBody>
      <dsp:txXfrm>
        <a:off x="559653" y="972394"/>
        <a:ext cx="7374008" cy="532758"/>
      </dsp:txXfrm>
    </dsp:sp>
    <dsp:sp modelId="{3C44693B-B0DD-421E-8D73-57700A51BFF1}">
      <dsp:nvSpPr>
        <dsp:cNvPr id="0" name=""/>
        <dsp:cNvSpPr/>
      </dsp:nvSpPr>
      <dsp:spPr>
        <a:xfrm>
          <a:off x="0" y="2145974"/>
          <a:ext cx="10616644" cy="5040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EDAE3A3-71E7-415E-9C68-1654CE0C83C4}">
      <dsp:nvSpPr>
        <dsp:cNvPr id="0" name=""/>
        <dsp:cNvSpPr/>
      </dsp:nvSpPr>
      <dsp:spPr>
        <a:xfrm>
          <a:off x="530832" y="1850774"/>
          <a:ext cx="7431650" cy="59040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899" tIns="0" rIns="280899" bIns="0" numCol="1" spcCol="1270" anchor="ctr" anchorCtr="0">
          <a:noAutofit/>
        </a:bodyPr>
        <a:lstStyle/>
        <a:p>
          <a:pPr lvl="0" algn="l" defTabSz="889000">
            <a:lnSpc>
              <a:spcPct val="90000"/>
            </a:lnSpc>
            <a:spcBef>
              <a:spcPct val="0"/>
            </a:spcBef>
            <a:spcAft>
              <a:spcPct val="35000"/>
            </a:spcAft>
          </a:pPr>
          <a:r>
            <a:rPr lang="ro-RO" sz="2000" b="1" kern="120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I</a:t>
          </a:r>
          <a:r>
            <a:rPr lang="ro-MD" sz="2000" b="1" kern="1200" noProof="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mplementarea</a:t>
          </a:r>
          <a:r>
            <a:rPr lang="en-US" sz="2000" b="1" kern="120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 </a:t>
          </a:r>
          <a:r>
            <a:rPr lang="ro-RO" sz="2000" b="1" kern="120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și asigurarea funcționalității SI e-Integritate</a:t>
          </a:r>
          <a:endParaRPr lang="ru-RU" sz="2000" kern="1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sp:txBody>
      <dsp:txXfrm>
        <a:off x="559653" y="1879595"/>
        <a:ext cx="7374008" cy="532758"/>
      </dsp:txXfrm>
    </dsp:sp>
    <dsp:sp modelId="{540C7164-BD03-4827-B454-EF81665CF9E4}">
      <dsp:nvSpPr>
        <dsp:cNvPr id="0" name=""/>
        <dsp:cNvSpPr/>
      </dsp:nvSpPr>
      <dsp:spPr>
        <a:xfrm>
          <a:off x="0" y="3053174"/>
          <a:ext cx="10616644" cy="5040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3787B0B-206A-47F2-BDDB-8B217466F740}">
      <dsp:nvSpPr>
        <dsp:cNvPr id="0" name=""/>
        <dsp:cNvSpPr/>
      </dsp:nvSpPr>
      <dsp:spPr>
        <a:xfrm>
          <a:off x="530832" y="2757974"/>
          <a:ext cx="7431650" cy="59040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899" tIns="0" rIns="280899" bIns="0" numCol="1" spcCol="1270" anchor="ctr" anchorCtr="0">
          <a:noAutofit/>
        </a:bodyPr>
        <a:lstStyle/>
        <a:p>
          <a:pPr lvl="0" algn="l" defTabSz="889000">
            <a:lnSpc>
              <a:spcPct val="90000"/>
            </a:lnSpc>
            <a:spcBef>
              <a:spcPct val="0"/>
            </a:spcBef>
            <a:spcAft>
              <a:spcPct val="35000"/>
            </a:spcAft>
          </a:pPr>
          <a:r>
            <a:rPr lang="ro-RO" sz="2000" b="1" kern="120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Depunerea în termen a declarațiilor de avere și interese personale</a:t>
          </a:r>
          <a:endParaRPr lang="ru-RU" sz="2000" kern="1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sp:txBody>
      <dsp:txXfrm>
        <a:off x="559653" y="2786795"/>
        <a:ext cx="7374008" cy="532758"/>
      </dsp:txXfrm>
    </dsp:sp>
    <dsp:sp modelId="{EDE3EE04-F7C9-4568-BF02-1F13E1C1C8AA}">
      <dsp:nvSpPr>
        <dsp:cNvPr id="0" name=""/>
        <dsp:cNvSpPr/>
      </dsp:nvSpPr>
      <dsp:spPr>
        <a:xfrm>
          <a:off x="0" y="3960374"/>
          <a:ext cx="10616644" cy="5040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5D6BF03-D2EB-44FA-BF87-E8C1C84C8AD9}">
      <dsp:nvSpPr>
        <dsp:cNvPr id="0" name=""/>
        <dsp:cNvSpPr/>
      </dsp:nvSpPr>
      <dsp:spPr>
        <a:xfrm>
          <a:off x="530832" y="3665174"/>
          <a:ext cx="7431650" cy="59040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899" tIns="0" rIns="280899" bIns="0" numCol="1" spcCol="1270" anchor="ctr" anchorCtr="0">
          <a:noAutofit/>
        </a:bodyPr>
        <a:lstStyle/>
        <a:p>
          <a:pPr lvl="0" algn="l" defTabSz="889000">
            <a:lnSpc>
              <a:spcPct val="90000"/>
            </a:lnSpc>
            <a:spcBef>
              <a:spcPct val="0"/>
            </a:spcBef>
            <a:spcAft>
              <a:spcPct val="35000"/>
            </a:spcAft>
          </a:pPr>
          <a:r>
            <a:rPr lang="ro-MD" sz="2000" b="1" kern="1200" dirty="0" smtClean="0">
              <a:solidFill>
                <a:schemeClr val="tx1">
                  <a:lumMod val="95000"/>
                  <a:lumOff val="5000"/>
                </a:schemeClr>
              </a:solidFill>
              <a:latin typeface="Cambria" panose="02040503050406030204" pitchFamily="18" charset="0"/>
              <a:ea typeface="Cambria" panose="02040503050406030204" pitchFamily="18" charset="0"/>
            </a:rPr>
            <a:t>Consolidarea </a:t>
          </a:r>
          <a:r>
            <a:rPr lang="ro-MD" sz="2000" b="1" kern="120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corpului</a:t>
          </a:r>
          <a:r>
            <a:rPr lang="ro-MD" sz="2000" b="1" kern="1200" dirty="0" smtClean="0">
              <a:solidFill>
                <a:schemeClr val="tx1">
                  <a:lumMod val="95000"/>
                  <a:lumOff val="5000"/>
                </a:schemeClr>
              </a:solidFill>
              <a:latin typeface="Cambria" panose="02040503050406030204" pitchFamily="18" charset="0"/>
              <a:ea typeface="Cambria" panose="02040503050406030204" pitchFamily="18" charset="0"/>
            </a:rPr>
            <a:t> de </a:t>
          </a:r>
          <a:r>
            <a:rPr lang="ro-MD" sz="2000" b="1" kern="1200"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inspectori de integritate</a:t>
          </a:r>
          <a:endParaRPr lang="ru-RU" sz="2000" b="1" kern="1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endParaRPr>
        </a:p>
      </dsp:txBody>
      <dsp:txXfrm>
        <a:off x="559653" y="3693995"/>
        <a:ext cx="7374008" cy="53275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3979446-DADA-41E3-9994-A765D84A33BA}" type="datetimeFigureOut">
              <a:rPr lang="ru-RU" smtClean="0"/>
              <a:t>03.12.2018</a:t>
            </a:fld>
            <a:endParaRPr lang="ru-RU"/>
          </a:p>
        </p:txBody>
      </p:sp>
      <p:sp>
        <p:nvSpPr>
          <p:cNvPr id="5" name="Footer Placeholder 4"/>
          <p:cNvSpPr>
            <a:spLocks noGrp="1"/>
          </p:cNvSpPr>
          <p:nvPr>
            <p:ph type="ftr" sz="quarter" idx="11"/>
          </p:nvPr>
        </p:nvSpPr>
        <p:spPr>
          <a:xfrm>
            <a:off x="5332412" y="5883275"/>
            <a:ext cx="4324044" cy="365125"/>
          </a:xfrm>
        </p:spPr>
        <p:txBody>
          <a:bodyPr/>
          <a:lstStyle/>
          <a:p>
            <a:endParaRPr lang="ru-RU"/>
          </a:p>
        </p:txBody>
      </p:sp>
      <p:sp>
        <p:nvSpPr>
          <p:cNvPr id="6" name="Slide Number Placeholder 5"/>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1220808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3979446-DADA-41E3-9994-A765D84A33BA}" type="datetimeFigureOut">
              <a:rPr lang="ru-RU" smtClean="0"/>
              <a:t>03.12.2018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235661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3979446-DADA-41E3-9994-A765D84A33BA}" type="datetimeFigureOut">
              <a:rPr lang="ru-RU" smtClean="0"/>
              <a:t>03.12.2018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4122608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3979446-DADA-41E3-9994-A765D84A33BA}" type="datetimeFigureOut">
              <a:rPr lang="ru-RU" smtClean="0"/>
              <a:t>03.12.2018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7711413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3979446-DADA-41E3-9994-A765D84A33BA}" type="datetimeFigureOut">
              <a:rPr lang="ru-RU" smtClean="0"/>
              <a:t>03.12.2018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6794579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3979446-DADA-41E3-9994-A765D84A33BA}" type="datetimeFigureOut">
              <a:rPr lang="ru-RU" smtClean="0"/>
              <a:t>03.12.2018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21143350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3979446-DADA-41E3-9994-A765D84A33BA}" type="datetimeFigureOut">
              <a:rPr lang="ru-RU" smtClean="0"/>
              <a:t>03.12.2018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19293956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3979446-DADA-41E3-9994-A765D84A33BA}" type="datetimeFigureOut">
              <a:rPr lang="ru-RU" smtClean="0"/>
              <a:t>03.12.2018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38186989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3979446-DADA-41E3-9994-A765D84A33BA}" type="datetimeFigureOut">
              <a:rPr lang="ru-RU" smtClean="0"/>
              <a:t>03.12.2018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1344402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3979446-DADA-41E3-9994-A765D84A33BA}" type="datetimeFigureOut">
              <a:rPr lang="ru-RU" smtClean="0"/>
              <a:t>03.12.2018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951856" y="5867131"/>
            <a:ext cx="551167" cy="365125"/>
          </a:xfrm>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4259960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3979446-DADA-41E3-9994-A765D84A33BA}" type="datetimeFigureOut">
              <a:rPr lang="ru-RU" smtClean="0"/>
              <a:t>03.12.2018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2818569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3979446-DADA-41E3-9994-A765D84A33BA}" type="datetimeFigureOut">
              <a:rPr lang="ru-RU" smtClean="0"/>
              <a:t>03.12.2018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1862085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3979446-DADA-41E3-9994-A765D84A33BA}" type="datetimeFigureOut">
              <a:rPr lang="ru-RU" smtClean="0"/>
              <a:t>03.12.2018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1593358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3979446-DADA-41E3-9994-A765D84A33BA}" type="datetimeFigureOut">
              <a:rPr lang="ru-RU" smtClean="0"/>
              <a:t>03.12.2018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423997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979446-DADA-41E3-9994-A765D84A33BA}" type="datetimeFigureOut">
              <a:rPr lang="ru-RU" smtClean="0"/>
              <a:t>03.12.2018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398500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3979446-DADA-41E3-9994-A765D84A33BA}" type="datetimeFigureOut">
              <a:rPr lang="ru-RU" smtClean="0"/>
              <a:t>03.12.2018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2346136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3979446-DADA-41E3-9994-A765D84A33BA}" type="datetimeFigureOut">
              <a:rPr lang="ru-RU" smtClean="0"/>
              <a:t>03.12.2018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44EB611-0DA0-4699-AB6C-99D3878A9815}" type="slidenum">
              <a:rPr lang="ru-RU" smtClean="0"/>
              <a:t>‹#›</a:t>
            </a:fld>
            <a:endParaRPr lang="ru-RU"/>
          </a:p>
        </p:txBody>
      </p:sp>
    </p:spTree>
    <p:extLst>
      <p:ext uri="{BB962C8B-B14F-4D97-AF65-F5344CB8AC3E}">
        <p14:creationId xmlns:p14="http://schemas.microsoft.com/office/powerpoint/2010/main" val="20166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3979446-DADA-41E3-9994-A765D84A33BA}" type="datetimeFigureOut">
              <a:rPr lang="ru-RU" smtClean="0"/>
              <a:t>03.12.2018</a:t>
            </a:fld>
            <a:endParaRPr lang="ru-RU"/>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ru-RU"/>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44EB611-0DA0-4699-AB6C-99D3878A9815}" type="slidenum">
              <a:rPr lang="ru-RU" smtClean="0"/>
              <a:t>‹#›</a:t>
            </a:fld>
            <a:endParaRPr lang="ru-RU"/>
          </a:p>
        </p:txBody>
      </p:sp>
    </p:spTree>
    <p:extLst>
      <p:ext uri="{BB962C8B-B14F-4D97-AF65-F5344CB8AC3E}">
        <p14:creationId xmlns:p14="http://schemas.microsoft.com/office/powerpoint/2010/main" val="26236030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95302" y="2769447"/>
            <a:ext cx="10314303" cy="3322320"/>
          </a:xfrm>
        </p:spPr>
        <p:txBody>
          <a:bodyPr>
            <a:normAutofit fontScale="90000"/>
          </a:bodyPr>
          <a:lstStyle/>
          <a:p>
            <a:pPr algn="ctr"/>
            <a:r>
              <a:rPr lang="ro-MD" sz="4400" b="1" dirty="0" smtClean="0">
                <a:latin typeface="Times New Roman" panose="02020603050405020304" pitchFamily="18" charset="0"/>
                <a:cs typeface="Times New Roman" panose="02020603050405020304" pitchFamily="18" charset="0"/>
              </a:rPr>
              <a:t/>
            </a:r>
            <a:br>
              <a:rPr lang="ro-MD" sz="4400" b="1" dirty="0" smtClean="0">
                <a:latin typeface="Times New Roman" panose="02020603050405020304" pitchFamily="18" charset="0"/>
                <a:cs typeface="Times New Roman" panose="02020603050405020304" pitchFamily="18" charset="0"/>
              </a:rPr>
            </a:br>
            <a:r>
              <a:rPr lang="ro-MD" sz="4400" b="1" dirty="0">
                <a:latin typeface="Times New Roman" panose="02020603050405020304" pitchFamily="18" charset="0"/>
                <a:cs typeface="Times New Roman" panose="02020603050405020304" pitchFamily="18" charset="0"/>
              </a:rPr>
              <a:t/>
            </a:r>
            <a:br>
              <a:rPr lang="ro-MD" sz="4400" b="1" dirty="0">
                <a:latin typeface="Times New Roman" panose="02020603050405020304" pitchFamily="18" charset="0"/>
                <a:cs typeface="Times New Roman" panose="02020603050405020304" pitchFamily="18" charset="0"/>
              </a:rPr>
            </a:br>
            <a:r>
              <a:rPr lang="ro-MD" sz="4400" b="1" dirty="0" smtClean="0">
                <a:latin typeface="Times New Roman" panose="02020603050405020304" pitchFamily="18" charset="0"/>
                <a:cs typeface="Times New Roman" panose="02020603050405020304" pitchFamily="18" charset="0"/>
              </a:rPr>
              <a:t/>
            </a:r>
            <a:br>
              <a:rPr lang="ro-MD" sz="4400" b="1" dirty="0" smtClean="0">
                <a:latin typeface="Times New Roman" panose="02020603050405020304" pitchFamily="18" charset="0"/>
                <a:cs typeface="Times New Roman" panose="02020603050405020304" pitchFamily="18" charset="0"/>
              </a:rPr>
            </a:br>
            <a:r>
              <a:rPr lang="ro-MD" sz="4400" b="1" dirty="0" smtClean="0">
                <a:latin typeface="Times New Roman" panose="02020603050405020304" pitchFamily="18" charset="0"/>
                <a:cs typeface="Times New Roman" panose="02020603050405020304" pitchFamily="18" charset="0"/>
              </a:rPr>
              <a:t/>
            </a:r>
            <a:br>
              <a:rPr lang="ro-MD" sz="4400" b="1" dirty="0" smtClean="0">
                <a:latin typeface="Times New Roman" panose="02020603050405020304" pitchFamily="18" charset="0"/>
                <a:cs typeface="Times New Roman" panose="02020603050405020304" pitchFamily="18" charset="0"/>
              </a:rPr>
            </a:br>
            <a:r>
              <a:rPr lang="ro-MD" sz="4400" b="1" dirty="0">
                <a:latin typeface="Times New Roman" panose="02020603050405020304" pitchFamily="18" charset="0"/>
                <a:cs typeface="Times New Roman" panose="02020603050405020304" pitchFamily="18" charset="0"/>
              </a:rPr>
              <a:t/>
            </a:r>
            <a:br>
              <a:rPr lang="ro-MD" sz="4400" b="1" dirty="0">
                <a:latin typeface="Times New Roman" panose="02020603050405020304" pitchFamily="18" charset="0"/>
                <a:cs typeface="Times New Roman" panose="02020603050405020304" pitchFamily="18" charset="0"/>
              </a:rPr>
            </a:br>
            <a:r>
              <a:rPr lang="ro-MD" sz="4400" b="1" dirty="0" smtClean="0">
                <a:latin typeface="Times New Roman" panose="02020603050405020304" pitchFamily="18" charset="0"/>
                <a:cs typeface="Times New Roman" panose="02020603050405020304" pitchFamily="18" charset="0"/>
              </a:rPr>
              <a:t/>
            </a:r>
            <a:br>
              <a:rPr lang="ro-MD" sz="4400" b="1" dirty="0" smtClean="0">
                <a:latin typeface="Times New Roman" panose="02020603050405020304" pitchFamily="18" charset="0"/>
                <a:cs typeface="Times New Roman" panose="02020603050405020304" pitchFamily="18" charset="0"/>
              </a:rPr>
            </a:br>
            <a:r>
              <a:rPr lang="ro-MD" sz="4400" b="1" dirty="0" smtClean="0">
                <a:latin typeface="Times New Roman" panose="02020603050405020304" pitchFamily="18" charset="0"/>
                <a:cs typeface="Times New Roman" panose="02020603050405020304" pitchFamily="18" charset="0"/>
              </a:rPr>
              <a:t>Activitatea Autorității Naționale de Integritate</a:t>
            </a:r>
            <a:br>
              <a:rPr lang="ro-MD" sz="4400" b="1" dirty="0" smtClean="0">
                <a:latin typeface="Times New Roman" panose="02020603050405020304" pitchFamily="18" charset="0"/>
                <a:cs typeface="Times New Roman" panose="02020603050405020304" pitchFamily="18" charset="0"/>
              </a:rPr>
            </a:br>
            <a:r>
              <a:rPr lang="ro-MD" sz="3600" b="1" dirty="0" smtClean="0">
                <a:latin typeface="Times New Roman" panose="02020603050405020304" pitchFamily="18" charset="0"/>
                <a:cs typeface="Times New Roman" panose="02020603050405020304" pitchFamily="18" charset="0"/>
              </a:rPr>
              <a:t/>
            </a:r>
            <a:br>
              <a:rPr lang="ro-MD" sz="3600" b="1" dirty="0" smtClean="0">
                <a:latin typeface="Times New Roman" panose="02020603050405020304" pitchFamily="18" charset="0"/>
                <a:cs typeface="Times New Roman" panose="02020603050405020304" pitchFamily="18" charset="0"/>
              </a:rPr>
            </a:br>
            <a:r>
              <a:rPr lang="ru-RU" sz="3600" b="1" dirty="0">
                <a:latin typeface="Times New Roman" panose="02020603050405020304" pitchFamily="18" charset="0"/>
                <a:ea typeface="Cambria" panose="02040503050406030204" pitchFamily="18" charset="0"/>
                <a:cs typeface="Times New Roman" panose="02020603050405020304" pitchFamily="18" charset="0"/>
              </a:rPr>
              <a:t/>
            </a:r>
            <a:br>
              <a:rPr lang="ru-RU" sz="3600" b="1" dirty="0">
                <a:latin typeface="Times New Roman" panose="02020603050405020304" pitchFamily="18" charset="0"/>
                <a:ea typeface="Cambria" panose="02040503050406030204" pitchFamily="18" charset="0"/>
                <a:cs typeface="Times New Roman" panose="02020603050405020304" pitchFamily="18" charset="0"/>
              </a:rPr>
            </a:br>
            <a:r>
              <a:rPr lang="ro-MD" dirty="0" smtClean="0"/>
              <a:t/>
            </a:r>
            <a:br>
              <a:rPr lang="ro-MD" dirty="0" smtClean="0"/>
            </a:br>
            <a:endParaRPr lang="ru-RU" dirty="0"/>
          </a:p>
        </p:txBody>
      </p:sp>
      <p:sp>
        <p:nvSpPr>
          <p:cNvPr id="3" name="Подзаголовок 2"/>
          <p:cNvSpPr>
            <a:spLocks noGrp="1"/>
          </p:cNvSpPr>
          <p:nvPr>
            <p:ph type="subTitle" idx="1"/>
          </p:nvPr>
        </p:nvSpPr>
        <p:spPr/>
        <p:txBody>
          <a:bodyPr>
            <a:normAutofit/>
          </a:bodyPr>
          <a:lstStyle/>
          <a:p>
            <a:r>
              <a:rPr lang="ro-MD" sz="2800" b="1" dirty="0" smtClean="0">
                <a:latin typeface="Times New Roman" panose="02020603050405020304" pitchFamily="18" charset="0"/>
                <a:ea typeface="Cambria" panose="02040503050406030204" pitchFamily="18" charset="0"/>
                <a:cs typeface="Times New Roman" panose="02020603050405020304" pitchFamily="18" charset="0"/>
              </a:rPr>
              <a:t> Perioada  de  raportare </a:t>
            </a:r>
          </a:p>
          <a:p>
            <a:r>
              <a:rPr lang="ro-MD" sz="2800" b="1" dirty="0" smtClean="0">
                <a:latin typeface="Times New Roman" panose="02020603050405020304" pitchFamily="18" charset="0"/>
                <a:ea typeface="Cambria" panose="02040503050406030204" pitchFamily="18" charset="0"/>
                <a:cs typeface="Times New Roman" panose="02020603050405020304" pitchFamily="18" charset="0"/>
              </a:rPr>
              <a:t>0</a:t>
            </a:r>
            <a:r>
              <a:rPr lang="en-US" sz="2800" b="1" dirty="0" smtClean="0">
                <a:latin typeface="Times New Roman" panose="02020603050405020304" pitchFamily="18" charset="0"/>
                <a:ea typeface="Cambria" panose="02040503050406030204" pitchFamily="18" charset="0"/>
                <a:cs typeface="Times New Roman" panose="02020603050405020304" pitchFamily="18" charset="0"/>
              </a:rPr>
              <a:t>1</a:t>
            </a:r>
            <a:r>
              <a:rPr lang="ro-MD" sz="2800" b="1" dirty="0" smtClean="0">
                <a:latin typeface="Times New Roman" panose="02020603050405020304" pitchFamily="18" charset="0"/>
                <a:ea typeface="Cambria" panose="02040503050406030204" pitchFamily="18" charset="0"/>
                <a:cs typeface="Times New Roman" panose="02020603050405020304" pitchFamily="18" charset="0"/>
              </a:rPr>
              <a:t>.01.2018</a:t>
            </a:r>
            <a:r>
              <a:rPr lang="en-US" sz="2800" b="1" dirty="0" smtClean="0">
                <a:latin typeface="Times New Roman" panose="02020603050405020304" pitchFamily="18" charset="0"/>
                <a:ea typeface="Cambria" panose="02040503050406030204" pitchFamily="18" charset="0"/>
                <a:cs typeface="Times New Roman" panose="02020603050405020304" pitchFamily="18" charset="0"/>
              </a:rPr>
              <a:t> </a:t>
            </a:r>
            <a:r>
              <a:rPr lang="ro-MD" sz="2800" b="1" dirty="0" smtClean="0">
                <a:latin typeface="Times New Roman" panose="02020603050405020304" pitchFamily="18" charset="0"/>
                <a:ea typeface="Cambria" panose="02040503050406030204" pitchFamily="18" charset="0"/>
                <a:cs typeface="Times New Roman" panose="02020603050405020304" pitchFamily="18" charset="0"/>
              </a:rPr>
              <a:t>– </a:t>
            </a:r>
            <a:r>
              <a:rPr lang="en-US" sz="2800" b="1" dirty="0" smtClean="0">
                <a:latin typeface="Times New Roman" panose="02020603050405020304" pitchFamily="18" charset="0"/>
                <a:ea typeface="Cambria" panose="02040503050406030204" pitchFamily="18" charset="0"/>
                <a:cs typeface="Times New Roman" panose="02020603050405020304" pitchFamily="18" charset="0"/>
              </a:rPr>
              <a:t>30</a:t>
            </a:r>
            <a:r>
              <a:rPr lang="ro-MD" sz="2800" b="1" dirty="0" smtClean="0">
                <a:latin typeface="Times New Roman" panose="02020603050405020304" pitchFamily="18" charset="0"/>
                <a:ea typeface="Cambria" panose="02040503050406030204" pitchFamily="18" charset="0"/>
                <a:cs typeface="Times New Roman" panose="02020603050405020304" pitchFamily="18" charset="0"/>
              </a:rPr>
              <a:t>.</a:t>
            </a:r>
            <a:r>
              <a:rPr lang="en-US" sz="2800" b="1" dirty="0" smtClean="0">
                <a:latin typeface="Times New Roman" panose="02020603050405020304" pitchFamily="18" charset="0"/>
                <a:ea typeface="Cambria" panose="02040503050406030204" pitchFamily="18" charset="0"/>
                <a:cs typeface="Times New Roman" panose="02020603050405020304" pitchFamily="18" charset="0"/>
              </a:rPr>
              <a:t>11</a:t>
            </a:r>
            <a:r>
              <a:rPr lang="ro-MD" sz="2800" b="1" dirty="0" smtClean="0">
                <a:latin typeface="Times New Roman" panose="02020603050405020304" pitchFamily="18" charset="0"/>
                <a:ea typeface="Cambria" panose="02040503050406030204" pitchFamily="18" charset="0"/>
                <a:cs typeface="Times New Roman" panose="02020603050405020304" pitchFamily="18" charset="0"/>
              </a:rPr>
              <a:t>.2018</a:t>
            </a:r>
          </a:p>
          <a:p>
            <a:endParaRPr lang="ro-MD" sz="2800" b="1" dirty="0">
              <a:latin typeface="Times New Roman" panose="02020603050405020304" pitchFamily="18" charset="0"/>
              <a:cs typeface="Times New Roman" panose="02020603050405020304" pitchFamily="18" charset="0"/>
            </a:endParaRPr>
          </a:p>
          <a:p>
            <a:endParaRPr lang="ru-RU" sz="2800" dirty="0"/>
          </a:p>
        </p:txBody>
      </p:sp>
      <p:pic>
        <p:nvPicPr>
          <p:cNvPr id="4" name="Рисунок 3"/>
          <p:cNvPicPr>
            <a:picLocks noChangeAspect="1"/>
          </p:cNvPicPr>
          <p:nvPr/>
        </p:nvPicPr>
        <p:blipFill>
          <a:blip r:embed="rId2"/>
          <a:stretch>
            <a:fillRect/>
          </a:stretch>
        </p:blipFill>
        <p:spPr>
          <a:xfrm>
            <a:off x="5703570" y="274407"/>
            <a:ext cx="1520617" cy="1504440"/>
          </a:xfrm>
          <a:prstGeom prst="rect">
            <a:avLst/>
          </a:prstGeom>
        </p:spPr>
      </p:pic>
    </p:spTree>
    <p:extLst>
      <p:ext uri="{BB962C8B-B14F-4D97-AF65-F5344CB8AC3E}">
        <p14:creationId xmlns:p14="http://schemas.microsoft.com/office/powerpoint/2010/main" val="32453606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900238" y="334955"/>
            <a:ext cx="9952672" cy="476576"/>
          </a:xfrm>
        </p:spPr>
        <p:txBody>
          <a:bodyPr>
            <a:noAutofit/>
          </a:bodyPr>
          <a:lstStyle/>
          <a:p>
            <a:r>
              <a:rPr lang="ro-RO" sz="2800" b="1" u="sng" dirty="0" smtClean="0">
                <a:latin typeface="Times New Roman" panose="02020603050405020304" pitchFamily="18" charset="0"/>
                <a:ea typeface="Cambria" panose="02040503050406030204" pitchFamily="18" charset="0"/>
                <a:cs typeface="Times New Roman" panose="02020603050405020304" pitchFamily="18" charset="0"/>
              </a:rPr>
              <a:t>Asigurarea procesului eficient de depunere a declarațiilor</a:t>
            </a:r>
            <a:r>
              <a:rPr lang="it-IT" sz="3200" dirty="0">
                <a:latin typeface="Times New Roman" panose="02020603050405020304" pitchFamily="18" charset="0"/>
                <a:ea typeface="Cambria" panose="02040503050406030204" pitchFamily="18" charset="0"/>
                <a:cs typeface="Times New Roman" panose="02020603050405020304" pitchFamily="18" charset="0"/>
              </a:rPr>
              <a:t/>
            </a:r>
            <a:br>
              <a:rPr lang="it-IT" sz="3200" dirty="0">
                <a:latin typeface="Times New Roman" panose="02020603050405020304" pitchFamily="18" charset="0"/>
                <a:ea typeface="Cambria" panose="02040503050406030204" pitchFamily="18" charset="0"/>
                <a:cs typeface="Times New Roman" panose="02020603050405020304" pitchFamily="18" charset="0"/>
              </a:rPr>
            </a:br>
            <a:endParaRPr lang="ru-RU" sz="3200" dirty="0">
              <a:latin typeface="Times New Roman" panose="02020603050405020304" pitchFamily="18" charset="0"/>
              <a:ea typeface="Cambria" panose="020405030504060302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589484" y="0"/>
            <a:ext cx="1310754" cy="1298561"/>
          </a:xfrm>
          <a:prstGeom prst="rect">
            <a:avLst/>
          </a:prstGeom>
        </p:spPr>
      </p:pic>
      <p:sp>
        <p:nvSpPr>
          <p:cNvPr id="3" name="Прямоугольник 2"/>
          <p:cNvSpPr/>
          <p:nvPr/>
        </p:nvSpPr>
        <p:spPr>
          <a:xfrm>
            <a:off x="1900238" y="811531"/>
            <a:ext cx="9861232" cy="5810758"/>
          </a:xfrm>
          <a:prstGeom prst="rect">
            <a:avLst/>
          </a:prstGeom>
        </p:spPr>
        <p:txBody>
          <a:bodyPr wrap="square">
            <a:spAutoFit/>
          </a:bodyPr>
          <a:lstStyle/>
          <a:p>
            <a:pPr algn="just">
              <a:lnSpc>
                <a:spcPct val="107000"/>
              </a:lnSpc>
              <a:spcAft>
                <a:spcPts val="800"/>
              </a:spcAft>
            </a:pPr>
            <a:r>
              <a:rPr lang="ro-RO" dirty="0" smtClean="0">
                <a:latin typeface="Times New Roman" panose="02020603050405020304" pitchFamily="18" charset="0"/>
                <a:ea typeface="Calibri" panose="020F0502020204030204" pitchFamily="34" charset="0"/>
                <a:cs typeface="Times New Roman" panose="02020603050405020304" pitchFamily="18" charset="0"/>
              </a:rPr>
              <a:t>      </a:t>
            </a:r>
            <a:r>
              <a:rPr lang="ro-RO" sz="1900" dirty="0" smtClean="0">
                <a:latin typeface="Times New Roman" panose="02020603050405020304" pitchFamily="18" charset="0"/>
                <a:ea typeface="Calibri" panose="020F0502020204030204" pitchFamily="34" charset="0"/>
                <a:cs typeface="Times New Roman" panose="02020603050405020304" pitchFamily="18" charset="0"/>
              </a:rPr>
              <a:t>În </a:t>
            </a:r>
            <a:r>
              <a:rPr lang="ro-RO" sz="1900" dirty="0">
                <a:latin typeface="Times New Roman" panose="02020603050405020304" pitchFamily="18" charset="0"/>
                <a:ea typeface="Calibri" panose="020F0502020204030204" pitchFamily="34" charset="0"/>
                <a:cs typeface="Times New Roman" panose="02020603050405020304" pitchFamily="18" charset="0"/>
              </a:rPr>
              <a:t>vederea asigurării</a:t>
            </a:r>
            <a:r>
              <a:rPr lang="ro-RO" sz="1900" dirty="0">
                <a:latin typeface="Times New Roman" panose="02020603050405020304" pitchFamily="18" charset="0"/>
                <a:ea typeface="Times New Roman" panose="02020603050405020304" pitchFamily="18" charset="0"/>
                <a:cs typeface="Times New Roman" panose="02020603050405020304" pitchFamily="18" charset="0"/>
              </a:rPr>
              <a:t> </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procesului eficient de depunere a declarațiilor de avere și interese personale, au fost întreprinse următoarele măsuri, cu un stat de personal limitat (7</a:t>
            </a:r>
            <a:r>
              <a:rPr lang="it-IT" sz="1900" b="1" dirty="0">
                <a:latin typeface="Times New Roman" panose="02020603050405020304" pitchFamily="18" charset="0"/>
                <a:ea typeface="Times New Roman" panose="02020603050405020304" pitchFamily="18" charset="0"/>
                <a:cs typeface="Times New Roman" panose="02020603050405020304" pitchFamily="18" charset="0"/>
              </a:rPr>
              <a:t> </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funcționari publici):</a:t>
            </a:r>
            <a:endParaRPr lang="ro-RO" sz="1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mj-lt"/>
              <a:buAutoNum type="arabicPeriod"/>
            </a:pPr>
            <a:r>
              <a:rPr lang="it-IT" sz="1900" dirty="0">
                <a:latin typeface="Times New Roman" panose="02020603050405020304" pitchFamily="18" charset="0"/>
                <a:ea typeface="Times New Roman" panose="02020603050405020304" pitchFamily="18" charset="0"/>
                <a:cs typeface="Times New Roman" panose="02020603050405020304" pitchFamily="18" charset="0"/>
              </a:rPr>
              <a:t>Au fost remise către APC / APL  II / APL I (peste </a:t>
            </a:r>
            <a:r>
              <a:rPr lang="it-IT" sz="1900" b="1" dirty="0">
                <a:latin typeface="Times New Roman" panose="02020603050405020304" pitchFamily="18" charset="0"/>
                <a:ea typeface="Times New Roman" panose="02020603050405020304" pitchFamily="18" charset="0"/>
                <a:cs typeface="Times New Roman" panose="02020603050405020304" pitchFamily="18" charset="0"/>
              </a:rPr>
              <a:t>1 200</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 de entități) o circulară privind asigurarea depunerii declarațiilor de avere și interese personale anuale în termen;</a:t>
            </a:r>
            <a:endParaRPr lang="ro-RO" sz="1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mj-lt"/>
              <a:buAutoNum type="arabicPeriod"/>
            </a:pPr>
            <a:r>
              <a:rPr lang="it-IT" sz="1900" dirty="0">
                <a:latin typeface="Times New Roman" panose="02020603050405020304" pitchFamily="18" charset="0"/>
                <a:ea typeface="Times New Roman" panose="02020603050405020304" pitchFamily="18" charset="0"/>
                <a:cs typeface="Times New Roman" panose="02020603050405020304" pitchFamily="18" charset="0"/>
              </a:rPr>
              <a:t>Au fost organizate și desfășurate la solicitarea entităților publice </a:t>
            </a:r>
            <a:r>
              <a:rPr lang="it-IT" sz="1900" b="1" dirty="0">
                <a:latin typeface="Times New Roman" panose="02020603050405020304" pitchFamily="18" charset="0"/>
                <a:ea typeface="Times New Roman" panose="02020603050405020304" pitchFamily="18" charset="0"/>
                <a:cs typeface="Times New Roman" panose="02020603050405020304" pitchFamily="18" charset="0"/>
              </a:rPr>
              <a:t>37</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 sesiuni de instruire a </a:t>
            </a:r>
            <a:r>
              <a:rPr lang="it-IT" sz="1900" b="1" dirty="0">
                <a:latin typeface="Times New Roman" panose="02020603050405020304" pitchFamily="18" charset="0"/>
                <a:ea typeface="Times New Roman" panose="02020603050405020304" pitchFamily="18" charset="0"/>
                <a:cs typeface="Times New Roman" panose="02020603050405020304" pitchFamily="18" charset="0"/>
              </a:rPr>
              <a:t>peste 1700</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 subiecți ai declarării averii și intereselor personale;</a:t>
            </a:r>
            <a:endParaRPr lang="ro-RO" sz="1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mj-lt"/>
              <a:buAutoNum type="arabicPeriod"/>
            </a:pPr>
            <a:r>
              <a:rPr lang="it-IT" sz="1900" dirty="0">
                <a:latin typeface="Times New Roman" panose="02020603050405020304" pitchFamily="18" charset="0"/>
                <a:ea typeface="Times New Roman" panose="02020603050405020304" pitchFamily="18" charset="0"/>
                <a:cs typeface="Times New Roman" panose="02020603050405020304" pitchFamily="18" charset="0"/>
              </a:rPr>
              <a:t>Conducerea ANI a avizat </a:t>
            </a:r>
            <a:r>
              <a:rPr lang="it-IT" sz="1900" b="1" dirty="0">
                <a:latin typeface="Times New Roman" panose="02020603050405020304" pitchFamily="18" charset="0"/>
                <a:ea typeface="Times New Roman" panose="02020603050405020304" pitchFamily="18" charset="0"/>
                <a:cs typeface="Times New Roman" panose="02020603050405020304" pitchFamily="18" charset="0"/>
              </a:rPr>
              <a:t>11</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 comunicate de presă, precum și au fost oferite informații și enunțate apeluri în cadrul a </a:t>
            </a:r>
            <a:r>
              <a:rPr lang="it-IT" sz="1900" b="1" dirty="0">
                <a:latin typeface="Times New Roman" panose="02020603050405020304" pitchFamily="18" charset="0"/>
                <a:ea typeface="Times New Roman" panose="02020603050405020304" pitchFamily="18" charset="0"/>
                <a:cs typeface="Times New Roman" panose="02020603050405020304" pitchFamily="18" charset="0"/>
              </a:rPr>
              <a:t>4</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 reportaje TV, </a:t>
            </a:r>
            <a:r>
              <a:rPr lang="it-IT" sz="1900" b="1" dirty="0">
                <a:latin typeface="Times New Roman" panose="02020603050405020304" pitchFamily="18" charset="0"/>
                <a:ea typeface="Times New Roman" panose="02020603050405020304" pitchFamily="18" charset="0"/>
                <a:cs typeface="Times New Roman" panose="02020603050405020304" pitchFamily="18" charset="0"/>
              </a:rPr>
              <a:t>2 </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emisiuni TV și </a:t>
            </a:r>
            <a:r>
              <a:rPr lang="it-IT" sz="1900" b="1" dirty="0">
                <a:latin typeface="Times New Roman" panose="02020603050405020304" pitchFamily="18" charset="0"/>
                <a:ea typeface="Times New Roman" panose="02020603050405020304" pitchFamily="18" charset="0"/>
                <a:cs typeface="Times New Roman" panose="02020603050405020304" pitchFamily="18" charset="0"/>
              </a:rPr>
              <a:t>3</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 emisiuni radio, privind necesitatea depunerii în termen a declarațiilor ;</a:t>
            </a:r>
            <a:endParaRPr lang="ro-RO" sz="1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mj-lt"/>
              <a:buAutoNum type="arabicPeriod"/>
            </a:pPr>
            <a:r>
              <a:rPr lang="it-IT" sz="1900" dirty="0">
                <a:latin typeface="Times New Roman" panose="02020603050405020304" pitchFamily="18" charset="0"/>
                <a:ea typeface="Times New Roman" panose="02020603050405020304" pitchFamily="18" charset="0"/>
                <a:cs typeface="Times New Roman" panose="02020603050405020304" pitchFamily="18" charset="0"/>
              </a:rPr>
              <a:t>A fost asigurată funcționalitatea Sistemului Informațional „e-Integritate” de depunere și verificare on-line a declarațiilor de avere și interese personale. În acest sens, au fost organizate multiple ședințe comune cu reprezentanții</a:t>
            </a:r>
            <a:r>
              <a:rPr lang="it-IT" sz="1900" dirty="0">
                <a:latin typeface="Calibri" panose="020F0502020204030204" pitchFamily="34" charset="0"/>
                <a:ea typeface="Calibri" panose="020F0502020204030204" pitchFamily="34" charset="0"/>
                <a:cs typeface="Times New Roman" panose="02020603050405020304" pitchFamily="18" charset="0"/>
              </a:rPr>
              <a:t> </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reprezentanții Băncii Mondiale (donatorii surselor financiare), Centrului de Guvernare Electronică, Centrului de Telecomunicații Speciale, Centrului Național pentru Protecția Datelor cu Caracter Personal </a:t>
            </a:r>
            <a:r>
              <a:rPr lang="it-IT" sz="1900" dirty="0" smtClean="0">
                <a:latin typeface="Times New Roman" panose="02020603050405020304" pitchFamily="18" charset="0"/>
                <a:ea typeface="Times New Roman" panose="02020603050405020304" pitchFamily="18" charset="0"/>
                <a:cs typeface="Times New Roman" panose="02020603050405020304" pitchFamily="18" charset="0"/>
              </a:rPr>
              <a:t>și </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implementatorii sistemului;</a:t>
            </a:r>
            <a:endParaRPr lang="ro-RO" sz="1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mj-lt"/>
              <a:buAutoNum type="arabicPeriod"/>
            </a:pPr>
            <a:r>
              <a:rPr lang="it-IT" sz="1900" dirty="0">
                <a:latin typeface="Times New Roman" panose="02020603050405020304" pitchFamily="18" charset="0"/>
                <a:ea typeface="Times New Roman" panose="02020603050405020304" pitchFamily="18" charset="0"/>
                <a:cs typeface="Times New Roman" panose="02020603050405020304" pitchFamily="18" charset="0"/>
              </a:rPr>
              <a:t>S-a răspuns la </a:t>
            </a:r>
            <a:r>
              <a:rPr lang="ro-RO" sz="1900" b="1" dirty="0" smtClean="0">
                <a:latin typeface="Times New Roman" panose="02020603050405020304" pitchFamily="18" charset="0"/>
                <a:ea typeface="Times New Roman" panose="02020603050405020304" pitchFamily="18" charset="0"/>
                <a:cs typeface="Times New Roman" panose="02020603050405020304" pitchFamily="18" charset="0"/>
              </a:rPr>
              <a:t>peste 20</a:t>
            </a:r>
            <a:r>
              <a:rPr lang="it-IT" sz="19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it-IT" sz="1900" b="1" dirty="0">
                <a:latin typeface="Times New Roman" panose="02020603050405020304" pitchFamily="18" charset="0"/>
                <a:ea typeface="Times New Roman" panose="02020603050405020304" pitchFamily="18" charset="0"/>
                <a:cs typeface="Times New Roman" panose="02020603050405020304" pitchFamily="18" charset="0"/>
              </a:rPr>
              <a:t>mii </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de apeluri telefonice parvenite din partea prersoanelor ce </a:t>
            </a:r>
            <a:r>
              <a:rPr lang="it-IT" sz="1900" dirty="0" smtClean="0">
                <a:latin typeface="Times New Roman" panose="02020603050405020304" pitchFamily="18" charset="0"/>
                <a:ea typeface="Times New Roman" panose="02020603050405020304" pitchFamily="18" charset="0"/>
                <a:cs typeface="Times New Roman" panose="02020603050405020304" pitchFamily="18" charset="0"/>
              </a:rPr>
              <a:t>întâmp</a:t>
            </a:r>
            <a:r>
              <a:rPr lang="ro-RO" sz="1900" dirty="0" smtClean="0">
                <a:latin typeface="Times New Roman" panose="02020603050405020304" pitchFamily="18" charset="0"/>
                <a:ea typeface="Times New Roman" panose="02020603050405020304" pitchFamily="18" charset="0"/>
                <a:cs typeface="Times New Roman" panose="02020603050405020304" pitchFamily="18" charset="0"/>
              </a:rPr>
              <a:t>i</a:t>
            </a:r>
            <a:r>
              <a:rPr lang="it-IT" sz="1900" dirty="0" smtClean="0">
                <a:latin typeface="Times New Roman" panose="02020603050405020304" pitchFamily="18" charset="0"/>
                <a:ea typeface="Times New Roman" panose="02020603050405020304" pitchFamily="18" charset="0"/>
                <a:cs typeface="Times New Roman" panose="02020603050405020304" pitchFamily="18" charset="0"/>
              </a:rPr>
              <a:t>nă </a:t>
            </a:r>
            <a:r>
              <a:rPr lang="it-IT" sz="1900" dirty="0">
                <a:latin typeface="Times New Roman" panose="02020603050405020304" pitchFamily="18" charset="0"/>
                <a:ea typeface="Times New Roman" panose="02020603050405020304" pitchFamily="18" charset="0"/>
                <a:cs typeface="Times New Roman" panose="02020603050405020304" pitchFamily="18" charset="0"/>
              </a:rPr>
              <a:t>dificultăți la completarea Registrului subiecților declarării și depunerea declarațiilor de avere și interese personale.</a:t>
            </a:r>
            <a:endParaRPr lang="ro-RO" sz="19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06770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783137" y="119063"/>
            <a:ext cx="10408863" cy="688975"/>
          </a:xfrm>
        </p:spPr>
        <p:txBody>
          <a:bodyPr>
            <a:normAutofit/>
          </a:bodyPr>
          <a:lstStyle/>
          <a:p>
            <a:r>
              <a:rPr lang="ro-MD" sz="2800" b="1" u="sng" dirty="0" smtClean="0">
                <a:latin typeface="Times New Roman" panose="02020603050405020304" pitchFamily="18" charset="0"/>
                <a:cs typeface="Times New Roman" panose="02020603050405020304" pitchFamily="18" charset="0"/>
              </a:rPr>
              <a:t>Analiza, monitorizarea și evaluarea </a:t>
            </a:r>
            <a:r>
              <a:rPr lang="ro-MD" sz="2800" b="1" u="sng" dirty="0">
                <a:latin typeface="Times New Roman" panose="02020603050405020304" pitchFamily="18" charset="0"/>
                <a:cs typeface="Times New Roman" panose="02020603050405020304" pitchFamily="18" charset="0"/>
              </a:rPr>
              <a:t>politicilor</a:t>
            </a:r>
            <a:endParaRPr lang="ru-RU" sz="28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472383" y="0"/>
            <a:ext cx="1310754" cy="1298561"/>
          </a:xfrm>
          <a:prstGeom prst="rect">
            <a:avLst/>
          </a:prstGeom>
        </p:spPr>
      </p:pic>
      <p:sp>
        <p:nvSpPr>
          <p:cNvPr id="183" name="Прямоугольник 182"/>
          <p:cNvSpPr/>
          <p:nvPr/>
        </p:nvSpPr>
        <p:spPr>
          <a:xfrm>
            <a:off x="1935595" y="831850"/>
            <a:ext cx="9910000" cy="5690789"/>
          </a:xfrm>
          <a:prstGeom prst="rect">
            <a:avLst/>
          </a:prstGeom>
        </p:spPr>
        <p:txBody>
          <a:bodyPr wrap="square">
            <a:spAutoFit/>
          </a:bodyPr>
          <a:lstStyle/>
          <a:p>
            <a:pPr algn="just">
              <a:lnSpc>
                <a:spcPct val="107000"/>
              </a:lnSpc>
              <a:spcAft>
                <a:spcPts val="0"/>
              </a:spcAft>
            </a:pPr>
            <a:r>
              <a:rPr lang="ro-RO" b="1" dirty="0">
                <a:latin typeface="Times New Roman" panose="02020603050405020304" pitchFamily="18" charset="0"/>
                <a:ea typeface="Calibri" panose="020F0502020204030204" pitchFamily="34" charset="0"/>
                <a:cs typeface="Times New Roman" panose="02020603050405020304" pitchFamily="18" charset="0"/>
              </a:rPr>
              <a:t> </a:t>
            </a:r>
            <a:r>
              <a:rPr lang="ro-RO" b="1" dirty="0" smtClean="0">
                <a:latin typeface="Times New Roman" panose="02020603050405020304" pitchFamily="18" charset="0"/>
                <a:ea typeface="Calibri" panose="020F0502020204030204" pitchFamily="34" charset="0"/>
                <a:cs typeface="Times New Roman" panose="02020603050405020304" pitchFamily="18" charset="0"/>
              </a:rPr>
              <a:t>      </a:t>
            </a:r>
            <a:r>
              <a:rPr lang="ro-RO" sz="2000" dirty="0" smtClean="0">
                <a:latin typeface="Times New Roman" panose="02020603050405020304" pitchFamily="18" charset="0"/>
                <a:ea typeface="Calibri" panose="020F0502020204030204" pitchFamily="34" charset="0"/>
                <a:cs typeface="Times New Roman" panose="02020603050405020304" pitchFamily="18" charset="0"/>
              </a:rPr>
              <a:t>În </a:t>
            </a:r>
            <a:r>
              <a:rPr lang="ro-RO" sz="2000" dirty="0">
                <a:latin typeface="Times New Roman" panose="02020603050405020304" pitchFamily="18" charset="0"/>
                <a:ea typeface="Calibri" panose="020F0502020204030204" pitchFamily="34" charset="0"/>
                <a:cs typeface="Times New Roman" panose="02020603050405020304" pitchFamily="18" charset="0"/>
              </a:rPr>
              <a:t>perioada de raportare, Autoritatea a fost </a:t>
            </a:r>
            <a:r>
              <a:rPr lang="ro-RO" sz="2000" dirty="0" smtClean="0">
                <a:latin typeface="Times New Roman" panose="02020603050405020304" pitchFamily="18" charset="0"/>
                <a:ea typeface="Calibri" panose="020F0502020204030204" pitchFamily="34" charset="0"/>
                <a:cs typeface="Times New Roman" panose="02020603050405020304" pitchFamily="18" charset="0"/>
              </a:rPr>
              <a:t>antrenată </a:t>
            </a:r>
            <a:r>
              <a:rPr lang="ro-RO" sz="2000" dirty="0">
                <a:latin typeface="Times New Roman" panose="02020603050405020304" pitchFamily="18" charset="0"/>
                <a:ea typeface="Calibri" panose="020F0502020204030204" pitchFamily="34" charset="0"/>
                <a:cs typeface="Times New Roman" panose="02020603050405020304" pitchFamily="18" charset="0"/>
              </a:rPr>
              <a:t>în mai multe activități legate de implementarea următoarelor documente de politici publice:</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arabicPeriod"/>
            </a:pPr>
            <a:r>
              <a:rPr lang="ro-RO" sz="2000" b="1" dirty="0">
                <a:latin typeface="Times New Roman" panose="02020603050405020304" pitchFamily="18" charset="0"/>
                <a:ea typeface="Calibri" panose="020F0502020204030204" pitchFamily="34" charset="0"/>
                <a:cs typeface="Times New Roman" panose="02020603050405020304" pitchFamily="18" charset="0"/>
              </a:rPr>
              <a:t> Planul național de acțiuni privind implementarea Acordului de Asociere RM – UE </a:t>
            </a:r>
            <a:r>
              <a:rPr lang="ro-RO" sz="2000" b="1" dirty="0" smtClean="0">
                <a:latin typeface="Times New Roman" panose="02020603050405020304" pitchFamily="18" charset="0"/>
                <a:ea typeface="Calibri" panose="020F0502020204030204" pitchFamily="34" charset="0"/>
                <a:cs typeface="Times New Roman" panose="02020603050405020304" pitchFamily="18" charset="0"/>
              </a:rPr>
              <a:t>pentru anii 2017–2019 </a:t>
            </a:r>
            <a:r>
              <a:rPr lang="ro-RO" sz="2000" b="1" dirty="0">
                <a:latin typeface="Times New Roman" panose="02020603050405020304" pitchFamily="18" charset="0"/>
                <a:ea typeface="Calibri" panose="020F0502020204030204" pitchFamily="34" charset="0"/>
                <a:cs typeface="Times New Roman" panose="02020603050405020304" pitchFamily="18" charset="0"/>
              </a:rPr>
              <a:t>(</a:t>
            </a:r>
            <a:r>
              <a:rPr lang="ro-RO" sz="2000" b="1" i="1" dirty="0">
                <a:latin typeface="Times New Roman" panose="02020603050405020304" pitchFamily="18" charset="0"/>
                <a:ea typeface="Calibri" panose="020F0502020204030204" pitchFamily="34" charset="0"/>
                <a:cs typeface="Times New Roman" panose="02020603050405020304" pitchFamily="18" charset="0"/>
              </a:rPr>
              <a:t>PNAAA</a:t>
            </a:r>
            <a:r>
              <a:rPr lang="ro-RO" sz="2000" b="1" dirty="0">
                <a:latin typeface="Times New Roman" panose="02020603050405020304" pitchFamily="18" charset="0"/>
                <a:ea typeface="Calibri" panose="020F0502020204030204" pitchFamily="34" charset="0"/>
                <a:cs typeface="Times New Roman" panose="02020603050405020304" pitchFamily="18" charset="0"/>
              </a:rPr>
              <a:t>) (</a:t>
            </a:r>
            <a:r>
              <a:rPr lang="ro-RO" sz="2000" b="1" i="1" dirty="0" smtClean="0">
                <a:latin typeface="Times New Roman" panose="02020603050405020304" pitchFamily="18" charset="0"/>
                <a:ea typeface="Calibri" panose="020F0502020204030204" pitchFamily="34" charset="0"/>
                <a:cs typeface="Times New Roman" panose="02020603050405020304" pitchFamily="18" charset="0"/>
              </a:rPr>
              <a:t>8 </a:t>
            </a:r>
            <a:r>
              <a:rPr lang="ro-RO" sz="2000" i="1" dirty="0" smtClean="0">
                <a:latin typeface="Times New Roman" panose="02020603050405020304" pitchFamily="18" charset="0"/>
                <a:ea typeface="Calibri" panose="020F0502020204030204" pitchFamily="34" charset="0"/>
                <a:cs typeface="Times New Roman" panose="02020603050405020304" pitchFamily="18" charset="0"/>
              </a:rPr>
              <a:t>ședințe, </a:t>
            </a:r>
            <a:r>
              <a:rPr lang="ro-RO" sz="2000" b="1" i="1" dirty="0" smtClean="0">
                <a:latin typeface="Times New Roman" panose="02020603050405020304" pitchFamily="18" charset="0"/>
                <a:ea typeface="Calibri" panose="020F0502020204030204" pitchFamily="34" charset="0"/>
                <a:cs typeface="Times New Roman" panose="02020603050405020304" pitchFamily="18" charset="0"/>
              </a:rPr>
              <a:t>12</a:t>
            </a:r>
            <a:r>
              <a:rPr lang="ro-RO" sz="2000" i="1" dirty="0" smtClean="0">
                <a:latin typeface="Times New Roman" panose="02020603050405020304" pitchFamily="18" charset="0"/>
                <a:ea typeface="Calibri" panose="020F0502020204030204" pitchFamily="34" charset="0"/>
                <a:cs typeface="Times New Roman" panose="02020603050405020304" pitchFamily="18" charset="0"/>
              </a:rPr>
              <a:t> note informative și </a:t>
            </a:r>
            <a:r>
              <a:rPr lang="ro-RO" sz="2000" b="1" i="1" dirty="0" smtClean="0">
                <a:latin typeface="Times New Roman" panose="02020603050405020304" pitchFamily="18" charset="0"/>
                <a:ea typeface="Calibri" panose="020F0502020204030204" pitchFamily="34" charset="0"/>
                <a:cs typeface="Times New Roman" panose="02020603050405020304" pitchFamily="18" charset="0"/>
              </a:rPr>
              <a:t>5</a:t>
            </a:r>
            <a:r>
              <a:rPr lang="ro-RO" sz="2000" i="1" dirty="0" smtClean="0">
                <a:latin typeface="Times New Roman" panose="02020603050405020304" pitchFamily="18" charset="0"/>
                <a:ea typeface="Calibri" panose="020F0502020204030204" pitchFamily="34" charset="0"/>
                <a:cs typeface="Times New Roman" panose="02020603050405020304" pitchFamily="18" charset="0"/>
              </a:rPr>
              <a:t> propuneri înaintate</a:t>
            </a:r>
            <a:r>
              <a:rPr lang="ro-RO" sz="2000" b="1"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sz="2000" b="1"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arabicPeriod"/>
            </a:pPr>
            <a:r>
              <a:rPr lang="ro-RO" sz="2000" b="1" dirty="0">
                <a:latin typeface="Times New Roman" panose="02020603050405020304" pitchFamily="18" charset="0"/>
                <a:ea typeface="Calibri" panose="020F0502020204030204" pitchFamily="34" charset="0"/>
                <a:cs typeface="Times New Roman" panose="02020603050405020304" pitchFamily="18" charset="0"/>
              </a:rPr>
              <a:t> Matricea de Politici privind </a:t>
            </a:r>
            <a:r>
              <a:rPr lang="ro-RO" sz="2000" b="1" dirty="0" smtClean="0">
                <a:latin typeface="Times New Roman" panose="02020603050405020304" pitchFamily="18" charset="0"/>
                <a:ea typeface="Calibri" panose="020F0502020204030204" pitchFamily="34" charset="0"/>
                <a:cs typeface="Times New Roman" panose="02020603050405020304" pitchFamily="18" charset="0"/>
              </a:rPr>
              <a:t>liberalizarea </a:t>
            </a:r>
            <a:r>
              <a:rPr lang="ro-RO" sz="2000" b="1" dirty="0">
                <a:latin typeface="Times New Roman" panose="02020603050405020304" pitchFamily="18" charset="0"/>
                <a:ea typeface="Calibri" panose="020F0502020204030204" pitchFamily="34" charset="0"/>
                <a:cs typeface="Times New Roman" panose="02020603050405020304" pitchFamily="18" charset="0"/>
              </a:rPr>
              <a:t>regimului de vize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VLAP</a:t>
            </a:r>
            <a:r>
              <a:rPr lang="ro-RO" sz="2000" b="1" dirty="0">
                <a:latin typeface="Times New Roman" panose="02020603050405020304" pitchFamily="18" charset="0"/>
                <a:ea typeface="Calibri" panose="020F0502020204030204" pitchFamily="34" charset="0"/>
                <a:cs typeface="Times New Roman" panose="02020603050405020304" pitchFamily="18" charset="0"/>
              </a:rPr>
              <a:t>) -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1</a:t>
            </a:r>
            <a:r>
              <a:rPr lang="ro-RO" sz="2000" i="1" dirty="0">
                <a:latin typeface="Times New Roman" panose="02020603050405020304" pitchFamily="18" charset="0"/>
                <a:ea typeface="Calibri" panose="020F0502020204030204" pitchFamily="34" charset="0"/>
                <a:cs typeface="Times New Roman" panose="02020603050405020304" pitchFamily="18" charset="0"/>
              </a:rPr>
              <a:t> ședință,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4</a:t>
            </a:r>
            <a:r>
              <a:rPr lang="ro-RO" sz="2000" i="1" dirty="0">
                <a:latin typeface="Times New Roman" panose="02020603050405020304" pitchFamily="18" charset="0"/>
                <a:ea typeface="Calibri" panose="020F0502020204030204" pitchFamily="34" charset="0"/>
                <a:cs typeface="Times New Roman" panose="02020603050405020304" pitchFamily="18" charset="0"/>
              </a:rPr>
              <a:t> note informative și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1</a:t>
            </a:r>
            <a:r>
              <a:rPr lang="ro-RO" sz="2000" i="1" dirty="0">
                <a:latin typeface="Times New Roman" panose="02020603050405020304" pitchFamily="18" charset="0"/>
                <a:ea typeface="Calibri" panose="020F0502020204030204" pitchFamily="34" charset="0"/>
                <a:cs typeface="Times New Roman" panose="02020603050405020304" pitchFamily="18" charset="0"/>
              </a:rPr>
              <a:t> propunere înaintată</a:t>
            </a:r>
            <a:r>
              <a:rPr lang="ro-RO" sz="2000" b="1" dirty="0">
                <a:latin typeface="Times New Roman" panose="02020603050405020304" pitchFamily="18" charset="0"/>
                <a:ea typeface="Calibri" panose="020F0502020204030204" pitchFamily="34" charset="0"/>
                <a:cs typeface="Times New Roman" panose="02020603050405020304" pitchFamily="18" charset="0"/>
              </a:rPr>
              <a:t>);</a:t>
            </a:r>
            <a:endParaRPr lang="ru-RU" sz="2000" b="1"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arabicPeriod"/>
            </a:pPr>
            <a:r>
              <a:rPr lang="ro-RO" sz="2000" b="1" dirty="0">
                <a:latin typeface="Times New Roman" panose="02020603050405020304" pitchFamily="18" charset="0"/>
                <a:ea typeface="Calibri" panose="020F0502020204030204" pitchFamily="34" charset="0"/>
                <a:cs typeface="Times New Roman" panose="02020603050405020304" pitchFamily="18" charset="0"/>
              </a:rPr>
              <a:t> Strategia națională de integritate și anticorupție pentru anii 2017-2020 -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SNIA</a:t>
            </a:r>
            <a:r>
              <a:rPr lang="ro-RO" sz="2000" b="1" dirty="0">
                <a:latin typeface="Times New Roman" panose="02020603050405020304" pitchFamily="18" charset="0"/>
                <a:ea typeface="Calibri" panose="020F0502020204030204" pitchFamily="34" charset="0"/>
                <a:cs typeface="Times New Roman" panose="02020603050405020304" pitchFamily="18" charset="0"/>
              </a:rPr>
              <a:t>) </a:t>
            </a:r>
            <a:r>
              <a:rPr lang="ro-RO" sz="2000" b="1" dirty="0" smtClean="0">
                <a:latin typeface="Times New Roman" panose="02020603050405020304" pitchFamily="18" charset="0"/>
                <a:ea typeface="Calibri" panose="020F0502020204030204" pitchFamily="34" charset="0"/>
                <a:cs typeface="Times New Roman" panose="02020603050405020304" pitchFamily="18" charset="0"/>
              </a:rPr>
              <a:t>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3 </a:t>
            </a:r>
            <a:r>
              <a:rPr lang="ro-RO" sz="2000" i="1" dirty="0" smtClean="0">
                <a:latin typeface="Times New Roman" panose="02020603050405020304" pitchFamily="18" charset="0"/>
                <a:ea typeface="Calibri" panose="020F0502020204030204" pitchFamily="34" charset="0"/>
                <a:cs typeface="Times New Roman" panose="02020603050405020304" pitchFamily="18" charset="0"/>
              </a:rPr>
              <a:t>ședințe,</a:t>
            </a:r>
            <a:r>
              <a:rPr lang="ro-RO" sz="2000" b="1" i="1" dirty="0" smtClean="0">
                <a:latin typeface="Times New Roman" panose="02020603050405020304" pitchFamily="18" charset="0"/>
                <a:ea typeface="Calibri" panose="020F0502020204030204" pitchFamily="34" charset="0"/>
                <a:cs typeface="Times New Roman" panose="02020603050405020304" pitchFamily="18" charset="0"/>
              </a:rPr>
              <a:t>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4 </a:t>
            </a:r>
            <a:r>
              <a:rPr lang="ro-RO" sz="2000" i="1" dirty="0">
                <a:latin typeface="Times New Roman" panose="02020603050405020304" pitchFamily="18" charset="0"/>
                <a:ea typeface="Calibri" panose="020F0502020204030204" pitchFamily="34" charset="0"/>
                <a:cs typeface="Times New Roman" panose="02020603050405020304" pitchFamily="18" charset="0"/>
              </a:rPr>
              <a:t>note informative înaintate</a:t>
            </a:r>
            <a:r>
              <a:rPr lang="ro-RO" sz="2000" b="1" dirty="0">
                <a:latin typeface="Times New Roman" panose="02020603050405020304" pitchFamily="18" charset="0"/>
                <a:ea typeface="Calibri" panose="020F0502020204030204" pitchFamily="34" charset="0"/>
                <a:cs typeface="Times New Roman" panose="02020603050405020304" pitchFamily="18" charset="0"/>
              </a:rPr>
              <a:t>);</a:t>
            </a:r>
            <a:endParaRPr lang="ru-RU" sz="2000" b="1"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arabicPeriod"/>
            </a:pPr>
            <a:r>
              <a:rPr lang="ro-RO" sz="2000" b="1" dirty="0">
                <a:latin typeface="Times New Roman" panose="02020603050405020304" pitchFamily="18" charset="0"/>
                <a:ea typeface="Calibri" panose="020F0502020204030204" pitchFamily="34" charset="0"/>
                <a:cs typeface="Times New Roman" panose="02020603050405020304" pitchFamily="18" charset="0"/>
              </a:rPr>
              <a:t>Programul de Guvernanță economică pentru Republica Moldova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DPO3</a:t>
            </a:r>
            <a:r>
              <a:rPr lang="ro-RO" sz="2000" b="1" dirty="0">
                <a:latin typeface="Times New Roman" panose="02020603050405020304" pitchFamily="18" charset="0"/>
                <a:ea typeface="Calibri" panose="020F0502020204030204" pitchFamily="34" charset="0"/>
                <a:cs typeface="Times New Roman" panose="02020603050405020304" pitchFamily="18" charset="0"/>
              </a:rPr>
              <a:t>) -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4 </a:t>
            </a:r>
            <a:r>
              <a:rPr lang="ro-RO" sz="2000" i="1" dirty="0">
                <a:latin typeface="Times New Roman" panose="02020603050405020304" pitchFamily="18" charset="0"/>
                <a:ea typeface="Calibri" panose="020F0502020204030204" pitchFamily="34" charset="0"/>
                <a:cs typeface="Times New Roman" panose="02020603050405020304" pitchFamily="18" charset="0"/>
              </a:rPr>
              <a:t>ședințe,</a:t>
            </a:r>
            <a:r>
              <a:rPr lang="ro-RO" sz="2000" b="1" i="1" dirty="0">
                <a:latin typeface="Times New Roman" panose="02020603050405020304" pitchFamily="18" charset="0"/>
                <a:ea typeface="Calibri" panose="020F0502020204030204" pitchFamily="34" charset="0"/>
                <a:cs typeface="Times New Roman" panose="02020603050405020304" pitchFamily="18" charset="0"/>
              </a:rPr>
              <a:t> 10 </a:t>
            </a:r>
            <a:r>
              <a:rPr lang="ro-RO" sz="2000" i="1" dirty="0">
                <a:latin typeface="Times New Roman" panose="02020603050405020304" pitchFamily="18" charset="0"/>
                <a:ea typeface="Calibri" panose="020F0502020204030204" pitchFamily="34" charset="0"/>
                <a:cs typeface="Times New Roman" panose="02020603050405020304" pitchFamily="18" charset="0"/>
              </a:rPr>
              <a:t>note informative înaintate</a:t>
            </a:r>
            <a:r>
              <a:rPr lang="ro-RO" sz="2000" b="1" dirty="0">
                <a:latin typeface="Times New Roman" panose="02020603050405020304" pitchFamily="18" charset="0"/>
                <a:ea typeface="Calibri" panose="020F0502020204030204" pitchFamily="34" charset="0"/>
                <a:cs typeface="Times New Roman" panose="02020603050405020304" pitchFamily="18" charset="0"/>
              </a:rPr>
              <a:t>);</a:t>
            </a:r>
            <a:endParaRPr lang="ru-RU" sz="2000" b="1"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arabicPeriod"/>
            </a:pPr>
            <a:r>
              <a:rPr lang="ro-RO" sz="2000" b="1" dirty="0">
                <a:latin typeface="Times New Roman" panose="02020603050405020304" pitchFamily="18" charset="0"/>
                <a:ea typeface="Calibri" panose="020F0502020204030204" pitchFamily="34" charset="0"/>
                <a:cs typeface="Times New Roman" panose="02020603050405020304" pitchFamily="18" charset="0"/>
              </a:rPr>
              <a:t>Memorandumul privind Asistența Macro-Financiară pentru Republica Moldova din partea Comisiei Europene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MFA</a:t>
            </a:r>
            <a:r>
              <a:rPr lang="ro-RO" sz="2000" b="1" dirty="0">
                <a:latin typeface="Times New Roman" panose="02020603050405020304" pitchFamily="18" charset="0"/>
                <a:ea typeface="Calibri" panose="020F0502020204030204" pitchFamily="34" charset="0"/>
                <a:cs typeface="Times New Roman" panose="02020603050405020304" pitchFamily="18" charset="0"/>
              </a:rPr>
              <a:t>) -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6 </a:t>
            </a:r>
            <a:r>
              <a:rPr lang="ro-RO" sz="2000" i="1" dirty="0">
                <a:latin typeface="Times New Roman" panose="02020603050405020304" pitchFamily="18" charset="0"/>
                <a:ea typeface="Calibri" panose="020F0502020204030204" pitchFamily="34" charset="0"/>
                <a:cs typeface="Times New Roman" panose="02020603050405020304" pitchFamily="18" charset="0"/>
              </a:rPr>
              <a:t>ședințe</a:t>
            </a:r>
            <a:r>
              <a:rPr lang="ro-RO" sz="2000" b="1" i="1" dirty="0">
                <a:latin typeface="Times New Roman" panose="02020603050405020304" pitchFamily="18" charset="0"/>
                <a:ea typeface="Calibri" panose="020F0502020204030204" pitchFamily="34" charset="0"/>
                <a:cs typeface="Times New Roman" panose="02020603050405020304" pitchFamily="18" charset="0"/>
              </a:rPr>
              <a:t>, 13 </a:t>
            </a:r>
            <a:r>
              <a:rPr lang="ro-RO" sz="2000" i="1" dirty="0">
                <a:latin typeface="Times New Roman" panose="02020603050405020304" pitchFamily="18" charset="0"/>
                <a:ea typeface="Calibri" panose="020F0502020204030204" pitchFamily="34" charset="0"/>
                <a:cs typeface="Times New Roman" panose="02020603050405020304" pitchFamily="18" charset="0"/>
              </a:rPr>
              <a:t>note informative înaintate</a:t>
            </a:r>
            <a:r>
              <a:rPr lang="ro-RO" sz="2000" b="1" dirty="0">
                <a:latin typeface="Times New Roman" panose="02020603050405020304" pitchFamily="18" charset="0"/>
                <a:ea typeface="Calibri" panose="020F0502020204030204" pitchFamily="34" charset="0"/>
                <a:cs typeface="Times New Roman" panose="02020603050405020304" pitchFamily="18" charset="0"/>
              </a:rPr>
              <a:t>);</a:t>
            </a:r>
            <a:endParaRPr lang="ru-RU" sz="2000" b="1"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arabicPeriod"/>
            </a:pPr>
            <a:r>
              <a:rPr lang="ro-RO" sz="2000" b="1" dirty="0">
                <a:latin typeface="Times New Roman" panose="02020603050405020304" pitchFamily="18" charset="0"/>
                <a:ea typeface="Calibri" panose="020F0502020204030204" pitchFamily="34" charset="0"/>
                <a:cs typeface="Times New Roman" panose="02020603050405020304" pitchFamily="18" charset="0"/>
              </a:rPr>
              <a:t>Strategia Națională de Dezvoltare </a:t>
            </a:r>
            <a:r>
              <a:rPr lang="ro-RO" sz="2000" b="1" dirty="0" smtClean="0">
                <a:latin typeface="Times New Roman" panose="02020603050405020304" pitchFamily="18" charset="0"/>
                <a:ea typeface="Calibri" panose="020F0502020204030204" pitchFamily="34" charset="0"/>
                <a:cs typeface="Times New Roman" panose="02020603050405020304" pitchFamily="18" charset="0"/>
              </a:rPr>
              <a:t>„Moldova </a:t>
            </a:r>
            <a:r>
              <a:rPr lang="ro-RO" sz="2000" b="1" dirty="0">
                <a:latin typeface="Times New Roman" panose="02020603050405020304" pitchFamily="18" charset="0"/>
                <a:ea typeface="Calibri" panose="020F0502020204030204" pitchFamily="34" charset="0"/>
                <a:cs typeface="Times New Roman" panose="02020603050405020304" pitchFamily="18" charset="0"/>
              </a:rPr>
              <a:t>2030</a:t>
            </a:r>
            <a:r>
              <a:rPr lang="ro-RO" sz="2000" b="1" dirty="0" smtClean="0">
                <a:latin typeface="Times New Roman" panose="02020603050405020304" pitchFamily="18" charset="0"/>
                <a:ea typeface="Calibri" panose="020F0502020204030204" pitchFamily="34" charset="0"/>
                <a:cs typeface="Times New Roman" panose="02020603050405020304" pitchFamily="18" charset="0"/>
              </a:rPr>
              <a:t>”–domeniul </a:t>
            </a:r>
            <a:r>
              <a:rPr lang="ro-RO" sz="2000" b="1" dirty="0">
                <a:latin typeface="Times New Roman" panose="02020603050405020304" pitchFamily="18" charset="0"/>
                <a:ea typeface="Calibri" panose="020F0502020204030204" pitchFamily="34" charset="0"/>
                <a:cs typeface="Times New Roman" panose="02020603050405020304" pitchFamily="18" charset="0"/>
              </a:rPr>
              <a:t>Justiției și Administrației Publice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SND-2030</a:t>
            </a:r>
            <a:r>
              <a:rPr lang="ro-RO" sz="2000" b="1" dirty="0">
                <a:latin typeface="Times New Roman" panose="02020603050405020304" pitchFamily="18" charset="0"/>
                <a:ea typeface="Calibri" panose="020F0502020204030204" pitchFamily="34" charset="0"/>
                <a:cs typeface="Times New Roman" panose="02020603050405020304" pitchFamily="18" charset="0"/>
              </a:rPr>
              <a:t>) -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2 </a:t>
            </a:r>
            <a:r>
              <a:rPr lang="ro-RO" sz="2000" i="1" dirty="0">
                <a:latin typeface="Times New Roman" panose="02020603050405020304" pitchFamily="18" charset="0"/>
                <a:ea typeface="Calibri" panose="020F0502020204030204" pitchFamily="34" charset="0"/>
                <a:cs typeface="Times New Roman" panose="02020603050405020304" pitchFamily="18" charset="0"/>
              </a:rPr>
              <a:t>ședințe și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2 </a:t>
            </a:r>
            <a:r>
              <a:rPr lang="ro-RO" sz="2000" i="1" dirty="0">
                <a:latin typeface="Times New Roman" panose="02020603050405020304" pitchFamily="18" charset="0"/>
                <a:ea typeface="Calibri" panose="020F0502020204030204" pitchFamily="34" charset="0"/>
                <a:cs typeface="Times New Roman" panose="02020603050405020304" pitchFamily="18" charset="0"/>
              </a:rPr>
              <a:t>propuneri înaintate</a:t>
            </a:r>
            <a:r>
              <a:rPr lang="ro-RO" sz="2000" b="1" dirty="0">
                <a:latin typeface="Times New Roman" panose="02020603050405020304" pitchFamily="18" charset="0"/>
                <a:ea typeface="Calibri" panose="020F0502020204030204" pitchFamily="34" charset="0"/>
                <a:cs typeface="Times New Roman" panose="02020603050405020304" pitchFamily="18" charset="0"/>
              </a:rPr>
              <a:t>).</a:t>
            </a:r>
            <a:endParaRPr lang="ru-RU" sz="2000" b="1"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o-RO" sz="2000" dirty="0">
                <a:latin typeface="Times New Roman" panose="02020603050405020304" pitchFamily="18" charset="0"/>
                <a:ea typeface="Calibri" panose="020F0502020204030204" pitchFamily="34" charset="0"/>
                <a:cs typeface="Times New Roman" panose="02020603050405020304" pitchFamily="18" charset="0"/>
              </a:rPr>
              <a:t>      În cadrul celor </a:t>
            </a:r>
            <a:r>
              <a:rPr lang="ro-RO" sz="2000" b="1" u="sng" dirty="0">
                <a:latin typeface="Times New Roman" panose="02020603050405020304" pitchFamily="18" charset="0"/>
                <a:ea typeface="Calibri" panose="020F0502020204030204" pitchFamily="34" charset="0"/>
                <a:cs typeface="Times New Roman" panose="02020603050405020304" pitchFamily="18" charset="0"/>
              </a:rPr>
              <a:t>24</a:t>
            </a:r>
            <a:r>
              <a:rPr lang="ro-RO" sz="2000" b="1" dirty="0">
                <a:latin typeface="Times New Roman" panose="02020603050405020304" pitchFamily="18" charset="0"/>
                <a:ea typeface="Calibri" panose="020F0502020204030204" pitchFamily="34" charset="0"/>
                <a:cs typeface="Times New Roman" panose="02020603050405020304" pitchFamily="18" charset="0"/>
              </a:rPr>
              <a:t> </a:t>
            </a:r>
            <a:r>
              <a:rPr lang="ro-RO" sz="2000" dirty="0">
                <a:latin typeface="Times New Roman" panose="02020603050405020304" pitchFamily="18" charset="0"/>
                <a:ea typeface="Calibri" panose="020F0502020204030204" pitchFamily="34" charset="0"/>
                <a:cs typeface="Times New Roman" panose="02020603050405020304" pitchFamily="18" charset="0"/>
              </a:rPr>
              <a:t>ședințe au fost, după caz, planificate, analizate, monitorizate, evaluate și raportate acțiunile ce necesită a fi întreprinse sau care deja au fost întreprinse de către Autoritate privind implementarea politicilor publice.</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85427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9106" y="95003"/>
            <a:ext cx="10152364" cy="1009402"/>
          </a:xfrm>
        </p:spPr>
        <p:txBody>
          <a:bodyPr>
            <a:normAutofit/>
          </a:bodyPr>
          <a:lstStyle/>
          <a:p>
            <a:r>
              <a:rPr lang="ro-MD" sz="2800" b="1" u="sng" dirty="0">
                <a:latin typeface="Times New Roman" panose="02020603050405020304" pitchFamily="18" charset="0"/>
                <a:cs typeface="Times New Roman" panose="02020603050405020304" pitchFamily="18" charset="0"/>
              </a:rPr>
              <a:t>Activitatea </a:t>
            </a:r>
            <a:r>
              <a:rPr lang="ro-MD" sz="2800" b="1" u="sng" dirty="0" smtClean="0">
                <a:latin typeface="Times New Roman" panose="02020603050405020304" pitchFamily="18" charset="0"/>
                <a:cs typeface="Times New Roman" panose="02020603050405020304" pitchFamily="18" charset="0"/>
              </a:rPr>
              <a:t>Inspectoratului de integritate (</a:t>
            </a:r>
            <a:r>
              <a:rPr lang="en-US" sz="2400" b="1" u="sng" dirty="0">
                <a:latin typeface="Times New Roman" panose="02020603050405020304" pitchFamily="18" charset="0"/>
                <a:cs typeface="Times New Roman" panose="02020603050405020304" pitchFamily="18" charset="0"/>
              </a:rPr>
              <a:t>7</a:t>
            </a:r>
            <a:r>
              <a:rPr lang="ro-MD" sz="2400" b="1" u="sng" dirty="0" smtClean="0">
                <a:latin typeface="Times New Roman" panose="02020603050405020304" pitchFamily="18" charset="0"/>
                <a:cs typeface="Times New Roman" panose="02020603050405020304" pitchFamily="18" charset="0"/>
              </a:rPr>
              <a:t> inspectori de integritate</a:t>
            </a:r>
            <a:r>
              <a:rPr lang="ro-MD" sz="2800" b="1" u="sng" dirty="0" smtClean="0">
                <a:latin typeface="Times New Roman" panose="02020603050405020304" pitchFamily="18" charset="0"/>
                <a:cs typeface="Times New Roman" panose="02020603050405020304" pitchFamily="18" charset="0"/>
              </a:rPr>
              <a:t>) în perioada 12 iunie 2018 – </a:t>
            </a:r>
            <a:r>
              <a:rPr lang="en-US" sz="2800" b="1" u="sng" dirty="0" smtClean="0">
                <a:latin typeface="Times New Roman" panose="02020603050405020304" pitchFamily="18" charset="0"/>
                <a:cs typeface="Times New Roman" panose="02020603050405020304" pitchFamily="18" charset="0"/>
              </a:rPr>
              <a:t>30 noiembrie 2018</a:t>
            </a:r>
            <a:endParaRPr lang="ru-RU" sz="2800" dirty="0">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494383" y="0"/>
            <a:ext cx="1114723" cy="1104354"/>
          </a:xfrm>
          <a:prstGeom prst="rect">
            <a:avLst/>
          </a:prstGeom>
        </p:spPr>
      </p:pic>
      <p:sp>
        <p:nvSpPr>
          <p:cNvPr id="4" name="Прямоугольник 3"/>
          <p:cNvSpPr/>
          <p:nvPr/>
        </p:nvSpPr>
        <p:spPr>
          <a:xfrm>
            <a:off x="1572292" y="1188720"/>
            <a:ext cx="10335244" cy="5410648"/>
          </a:xfrm>
          <a:prstGeom prst="rect">
            <a:avLst/>
          </a:prstGeom>
        </p:spPr>
        <p:txBody>
          <a:bodyPr wrap="square">
            <a:spAutoFit/>
          </a:bodyPr>
          <a:lstStyle/>
          <a:p>
            <a:pPr algn="just" fontAlgn="base" hangingPunct="0">
              <a:lnSpc>
                <a:spcPct val="107000"/>
              </a:lnSpc>
              <a:spcAft>
                <a:spcPts val="0"/>
              </a:spcAft>
            </a:pPr>
            <a:r>
              <a:rPr lang="ro-MD" dirty="0" smtClean="0">
                <a:latin typeface="Times New Roman" panose="02020603050405020304" pitchFamily="18" charset="0"/>
                <a:ea typeface="Calibri" panose="020F0502020204030204" pitchFamily="34" charset="0"/>
                <a:cs typeface="Times New Roman" panose="02020603050405020304" pitchFamily="18" charset="0"/>
              </a:rPr>
              <a:t>      </a:t>
            </a:r>
            <a:r>
              <a:rPr lang="ro-MD" sz="1900" dirty="0" smtClean="0">
                <a:latin typeface="Times New Roman" panose="02020603050405020304" pitchFamily="18" charset="0"/>
                <a:ea typeface="Calibri" panose="020F0502020204030204" pitchFamily="34" charset="0"/>
                <a:cs typeface="Times New Roman" panose="02020603050405020304" pitchFamily="18" charset="0"/>
              </a:rPr>
              <a:t>Activitatea </a:t>
            </a:r>
            <a:r>
              <a:rPr lang="ro-MD" sz="1900" dirty="0">
                <a:latin typeface="Times New Roman" panose="02020603050405020304" pitchFamily="18" charset="0"/>
                <a:ea typeface="Calibri" panose="020F0502020204030204" pitchFamily="34" charset="0"/>
                <a:cs typeface="Times New Roman" panose="02020603050405020304" pitchFamily="18" charset="0"/>
              </a:rPr>
              <a:t>propriu-zisă a Inspectoratului a început odată cu numirea primilor patru inspectori de integritate. Accentuăm că acest compartiment parțial, și anume: pe  segmentele de instruire, acordare a </a:t>
            </a:r>
            <a:r>
              <a:rPr lang="ro-MD" sz="1900" dirty="0" smtClean="0">
                <a:latin typeface="Times New Roman" panose="02020603050405020304" pitchFamily="18" charset="0"/>
                <a:ea typeface="Calibri" panose="020F0502020204030204" pitchFamily="34" charset="0"/>
                <a:cs typeface="Times New Roman" panose="02020603050405020304" pitchFamily="18" charset="0"/>
              </a:rPr>
              <a:t>asistenței și consultanței </a:t>
            </a:r>
            <a:r>
              <a:rPr lang="ro-MD" sz="1900" dirty="0">
                <a:latin typeface="Times New Roman" panose="02020603050405020304" pitchFamily="18" charset="0"/>
                <a:ea typeface="Calibri" panose="020F0502020204030204" pitchFamily="34" charset="0"/>
                <a:cs typeface="Times New Roman" panose="02020603050405020304" pitchFamily="18" charset="0"/>
              </a:rPr>
              <a:t>de specialitate subiecților declarării, colectorilor, de prevenire a corupției, de elaborare a proiectelor de proceduri operaționale, metodologii, a fost asigurat de către cei </a:t>
            </a:r>
            <a:r>
              <a:rPr lang="ro-MD" sz="1900" b="1" dirty="0">
                <a:latin typeface="Times New Roman" panose="02020603050405020304" pitchFamily="18" charset="0"/>
                <a:ea typeface="Calibri" panose="020F0502020204030204" pitchFamily="34" charset="0"/>
                <a:cs typeface="Times New Roman" panose="02020603050405020304" pitchFamily="18" charset="0"/>
              </a:rPr>
              <a:t>7</a:t>
            </a:r>
            <a:r>
              <a:rPr lang="ro-MD" sz="1900" dirty="0">
                <a:latin typeface="Times New Roman" panose="02020603050405020304" pitchFamily="18" charset="0"/>
                <a:ea typeface="Calibri" panose="020F0502020204030204" pitchFamily="34" charset="0"/>
                <a:cs typeface="Times New Roman" panose="02020603050405020304" pitchFamily="18" charset="0"/>
              </a:rPr>
              <a:t> consultanți, foști angajați ai Comisiei Naționale de Integritate transferați în funcțiile publice ale Autorității.</a:t>
            </a:r>
            <a:endParaRPr lang="ro-RO" sz="19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hangingPunct="0">
              <a:lnSpc>
                <a:spcPct val="107000"/>
              </a:lnSpc>
              <a:spcAft>
                <a:spcPts val="0"/>
              </a:spcAft>
            </a:pPr>
            <a:r>
              <a:rPr lang="ro-MD" sz="1900" dirty="0" smtClean="0">
                <a:latin typeface="Times New Roman" panose="02020603050405020304" pitchFamily="18" charset="0"/>
                <a:ea typeface="Calibri" panose="020F0502020204030204" pitchFamily="34" charset="0"/>
                <a:cs typeface="Times New Roman" panose="02020603050405020304" pitchFamily="18" charset="0"/>
              </a:rPr>
              <a:t>      Din </a:t>
            </a:r>
            <a:r>
              <a:rPr lang="ro-MD" sz="1900" dirty="0">
                <a:latin typeface="Times New Roman" panose="02020603050405020304" pitchFamily="18" charset="0"/>
                <a:ea typeface="Calibri" panose="020F0502020204030204" pitchFamily="34" charset="0"/>
                <a:cs typeface="Times New Roman" panose="02020603050405020304" pitchFamily="18" charset="0"/>
              </a:rPr>
              <a:t>primele zile după încadrare, inspectorii de integritate au fost instruiți și au testat funcționalitatea sistemului ”e-Integritate” la compartimentul destinat în exclusivitate doar Inspectoratului, și anume: modulul de distribuire aleatorie a sesizărilor; interfața de lucru destinată inspectorilor de integritate; modalitatea de generare a </a:t>
            </a:r>
            <a:r>
              <a:rPr lang="ro-MD" sz="1900" dirty="0" smtClean="0">
                <a:latin typeface="Times New Roman" panose="02020603050405020304" pitchFamily="18" charset="0"/>
                <a:ea typeface="Calibri" panose="020F0502020204030204" pitchFamily="34" charset="0"/>
                <a:cs typeface="Times New Roman" panose="02020603050405020304" pitchFamily="18" charset="0"/>
              </a:rPr>
              <a:t>rapoartelor și listelor </a:t>
            </a:r>
            <a:r>
              <a:rPr lang="ro-MD" sz="1900" dirty="0">
                <a:latin typeface="Times New Roman" panose="02020603050405020304" pitchFamily="18" charset="0"/>
                <a:ea typeface="Calibri" panose="020F0502020204030204" pitchFamily="34" charset="0"/>
                <a:cs typeface="Times New Roman" panose="02020603050405020304" pitchFamily="18" charset="0"/>
              </a:rPr>
              <a:t>cu privire la depunerea declarațiilor, etc. </a:t>
            </a:r>
            <a:endParaRPr lang="ro-RO" sz="19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hangingPunct="0">
              <a:lnSpc>
                <a:spcPct val="107000"/>
              </a:lnSpc>
              <a:spcAft>
                <a:spcPts val="0"/>
              </a:spcAft>
            </a:pPr>
            <a:r>
              <a:rPr lang="ro-MD" sz="1900" dirty="0" smtClean="0">
                <a:latin typeface="Times New Roman" panose="02020603050405020304" pitchFamily="18" charset="0"/>
                <a:ea typeface="Calibri" panose="020F0502020204030204" pitchFamily="34" charset="0"/>
                <a:cs typeface="Times New Roman" panose="02020603050405020304" pitchFamily="18" charset="0"/>
              </a:rPr>
              <a:t>      O </a:t>
            </a:r>
            <a:r>
              <a:rPr lang="ro-MD" sz="1900" dirty="0">
                <a:latin typeface="Times New Roman" panose="02020603050405020304" pitchFamily="18" charset="0"/>
                <a:ea typeface="Calibri" panose="020F0502020204030204" pitchFamily="34" charset="0"/>
                <a:cs typeface="Times New Roman" panose="02020603050405020304" pitchFamily="18" charset="0"/>
              </a:rPr>
              <a:t>atenție sporită inspectorii atrag la elaborarea și crearea unui mecanism concret de lucru metodologic de specialitate, prin: </a:t>
            </a:r>
            <a:r>
              <a:rPr lang="ro-MD" sz="1900" dirty="0" smtClean="0">
                <a:latin typeface="Times New Roman" panose="02020603050405020304" pitchFamily="18" charset="0"/>
                <a:ea typeface="Calibri" panose="020F0502020204030204" pitchFamily="34" charset="0"/>
                <a:cs typeface="Times New Roman" panose="02020603050405020304" pitchFamily="18" charset="0"/>
              </a:rPr>
              <a:t>studierea și completarea </a:t>
            </a:r>
            <a:r>
              <a:rPr lang="ro-MD" sz="1900" dirty="0">
                <a:latin typeface="Times New Roman" panose="02020603050405020304" pitchFamily="18" charset="0"/>
                <a:ea typeface="Calibri" panose="020F0502020204030204" pitchFamily="34" charset="0"/>
                <a:cs typeface="Times New Roman" panose="02020603050405020304" pitchFamily="18" charset="0"/>
              </a:rPr>
              <a:t>Metodologiei de efectuare a controlului averii și a intereselor personale și privind respectarea regimului juridic al conflictelor de interese, al </a:t>
            </a:r>
            <a:r>
              <a:rPr lang="ro-MD" sz="1900" dirty="0" smtClean="0">
                <a:latin typeface="Times New Roman" panose="02020603050405020304" pitchFamily="18" charset="0"/>
                <a:ea typeface="Calibri" panose="020F0502020204030204" pitchFamily="34" charset="0"/>
                <a:cs typeface="Times New Roman" panose="02020603050405020304" pitchFamily="18" charset="0"/>
              </a:rPr>
              <a:t>incompatibilităților, restricțiilor și limitărilor, </a:t>
            </a:r>
            <a:r>
              <a:rPr lang="ro-MD" sz="1900" dirty="0">
                <a:latin typeface="Times New Roman" panose="02020603050405020304" pitchFamily="18" charset="0"/>
                <a:ea typeface="Calibri" panose="020F0502020204030204" pitchFamily="34" charset="0"/>
                <a:cs typeface="Times New Roman" panose="02020603050405020304" pitchFamily="18" charset="0"/>
              </a:rPr>
              <a:t>pe marginea căreia au fost înaintate propuneri de îmbunătățire și ajustare a cadrului legal. </a:t>
            </a:r>
            <a:endParaRPr lang="ro-MD" sz="19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fontAlgn="base" hangingPunct="0">
              <a:lnSpc>
                <a:spcPct val="107000"/>
              </a:lnSpc>
              <a:spcAft>
                <a:spcPts val="0"/>
              </a:spcAft>
            </a:pPr>
            <a:r>
              <a:rPr lang="ro-MD" sz="1900" dirty="0">
                <a:latin typeface="Times New Roman" panose="02020603050405020304" pitchFamily="18" charset="0"/>
                <a:ea typeface="Calibri" panose="020F0502020204030204" pitchFamily="34" charset="0"/>
                <a:cs typeface="Times New Roman" panose="02020603050405020304" pitchFamily="18" charset="0"/>
              </a:rPr>
              <a:t> </a:t>
            </a:r>
            <a:r>
              <a:rPr lang="ro-MD" sz="1900" dirty="0" smtClean="0">
                <a:latin typeface="Times New Roman" panose="02020603050405020304" pitchFamily="18" charset="0"/>
                <a:ea typeface="Calibri" panose="020F0502020204030204" pitchFamily="34" charset="0"/>
                <a:cs typeface="Times New Roman" panose="02020603050405020304" pitchFamily="18" charset="0"/>
              </a:rPr>
              <a:t>     La </a:t>
            </a:r>
            <a:r>
              <a:rPr lang="ro-MD" sz="1900" dirty="0">
                <a:latin typeface="Times New Roman" panose="02020603050405020304" pitchFamily="18" charset="0"/>
                <a:ea typeface="Calibri" panose="020F0502020204030204" pitchFamily="34" charset="0"/>
                <a:cs typeface="Times New Roman" panose="02020603050405020304" pitchFamily="18" charset="0"/>
              </a:rPr>
              <a:t>fel, există o conlucrare intensă între Inspectoratul de integritate și Direcția juridică, prin adoptarea acelor normative importante în crearea instrumentelor  investigative ce vor fi aplicate în procesul de lucru de către inspectori.</a:t>
            </a:r>
            <a:endParaRPr lang="ro-RO" sz="19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26803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21922" y="95003"/>
            <a:ext cx="9781101" cy="1009351"/>
          </a:xfrm>
        </p:spPr>
        <p:txBody>
          <a:bodyPr>
            <a:normAutofit/>
          </a:bodyPr>
          <a:lstStyle/>
          <a:p>
            <a:r>
              <a:rPr lang="ro-MD" sz="2800" b="1" u="sng" dirty="0">
                <a:latin typeface="Times New Roman" panose="02020603050405020304" pitchFamily="18" charset="0"/>
                <a:cs typeface="Times New Roman" panose="02020603050405020304" pitchFamily="18" charset="0"/>
              </a:rPr>
              <a:t>Activitatea </a:t>
            </a:r>
            <a:r>
              <a:rPr lang="ro-MD" sz="2800" b="1" u="sng" dirty="0" smtClean="0">
                <a:latin typeface="Times New Roman" panose="02020603050405020304" pitchFamily="18" charset="0"/>
                <a:cs typeface="Times New Roman" panose="02020603050405020304" pitchFamily="18" charset="0"/>
              </a:rPr>
              <a:t>Inspectoratului de integritate (</a:t>
            </a:r>
            <a:r>
              <a:rPr lang="en-US" sz="2400" b="1" u="sng" dirty="0">
                <a:latin typeface="Times New Roman" panose="02020603050405020304" pitchFamily="18" charset="0"/>
                <a:cs typeface="Times New Roman" panose="02020603050405020304" pitchFamily="18" charset="0"/>
              </a:rPr>
              <a:t>7</a:t>
            </a:r>
            <a:r>
              <a:rPr lang="ro-MD" sz="2400" b="1" u="sng" dirty="0" smtClean="0">
                <a:latin typeface="Times New Roman" panose="02020603050405020304" pitchFamily="18" charset="0"/>
                <a:cs typeface="Times New Roman" panose="02020603050405020304" pitchFamily="18" charset="0"/>
              </a:rPr>
              <a:t> inspectori de integritate</a:t>
            </a:r>
            <a:r>
              <a:rPr lang="ro-MD" sz="2800" b="1" u="sng" dirty="0" smtClean="0">
                <a:latin typeface="Times New Roman" panose="02020603050405020304" pitchFamily="18" charset="0"/>
                <a:cs typeface="Times New Roman" panose="02020603050405020304" pitchFamily="18" charset="0"/>
              </a:rPr>
              <a:t>) în perioada 12 iunie 2018 – </a:t>
            </a:r>
            <a:r>
              <a:rPr lang="en-US" sz="2800" b="1" u="sng" dirty="0" smtClean="0">
                <a:latin typeface="Times New Roman" panose="02020603050405020304" pitchFamily="18" charset="0"/>
                <a:cs typeface="Times New Roman" panose="02020603050405020304" pitchFamily="18" charset="0"/>
              </a:rPr>
              <a:t>30 noiembrie</a:t>
            </a:r>
            <a:r>
              <a:rPr lang="ro-MD" sz="2800" b="1" u="sng" dirty="0" smtClean="0">
                <a:latin typeface="Times New Roman" panose="02020603050405020304" pitchFamily="18" charset="0"/>
                <a:cs typeface="Times New Roman" panose="02020603050405020304" pitchFamily="18" charset="0"/>
              </a:rPr>
              <a:t> 2018</a:t>
            </a:r>
            <a:endParaRPr lang="ru-RU" sz="2800"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543040325"/>
              </p:ext>
            </p:extLst>
          </p:nvPr>
        </p:nvGraphicFramePr>
        <p:xfrm>
          <a:off x="1485899" y="1213065"/>
          <a:ext cx="10556125" cy="4113317"/>
        </p:xfrm>
        <a:graphic>
          <a:graphicData uri="http://schemas.openxmlformats.org/drawingml/2006/table">
            <a:tbl>
              <a:tblPr firstRow="1" firstCol="1" bandRow="1">
                <a:tableStyleId>{5C22544A-7EE6-4342-B048-85BDC9FD1C3A}</a:tableStyleId>
              </a:tblPr>
              <a:tblGrid>
                <a:gridCol w="4600146">
                  <a:extLst>
                    <a:ext uri="{9D8B030D-6E8A-4147-A177-3AD203B41FA5}">
                      <a16:colId xmlns:a16="http://schemas.microsoft.com/office/drawing/2014/main" val="20000"/>
                    </a:ext>
                  </a:extLst>
                </a:gridCol>
                <a:gridCol w="5955979">
                  <a:extLst>
                    <a:ext uri="{9D8B030D-6E8A-4147-A177-3AD203B41FA5}">
                      <a16:colId xmlns:a16="http://schemas.microsoft.com/office/drawing/2014/main" val="20001"/>
                    </a:ext>
                  </a:extLst>
                </a:gridCol>
              </a:tblGrid>
              <a:tr h="345395">
                <a:tc rowSpan="3">
                  <a:txBody>
                    <a:bodyPr/>
                    <a:lstStyle/>
                    <a:p>
                      <a:pPr algn="ctr" fontAlgn="base" hangingPunct="0">
                        <a:lnSpc>
                          <a:spcPct val="107000"/>
                        </a:lnSpc>
                        <a:spcAft>
                          <a:spcPts val="0"/>
                        </a:spcAft>
                      </a:pPr>
                      <a:r>
                        <a:rPr lang="en-US" sz="1800" dirty="0" smtClean="0">
                          <a:effectLst/>
                          <a:latin typeface="Times New Roman" panose="02020603050405020304" pitchFamily="18" charset="0"/>
                          <a:cs typeface="Times New Roman" panose="02020603050405020304" pitchFamily="18" charset="0"/>
                        </a:rPr>
                        <a:t>223</a:t>
                      </a:r>
                      <a:endParaRPr lang="ru-RU" sz="1800" dirty="0">
                        <a:effectLst/>
                        <a:latin typeface="Times New Roman" panose="02020603050405020304" pitchFamily="18" charset="0"/>
                        <a:cs typeface="Times New Roman" panose="02020603050405020304" pitchFamily="18" charset="0"/>
                      </a:endParaRPr>
                    </a:p>
                    <a:p>
                      <a:pPr algn="ctr" fontAlgn="base" hangingPunct="0">
                        <a:lnSpc>
                          <a:spcPct val="107000"/>
                        </a:lnSpc>
                        <a:spcAft>
                          <a:spcPts val="0"/>
                        </a:spcAft>
                      </a:pPr>
                      <a:r>
                        <a:rPr lang="ro-MD" sz="1800" dirty="0">
                          <a:effectLst/>
                          <a:latin typeface="Times New Roman" panose="02020603050405020304" pitchFamily="18" charset="0"/>
                          <a:cs typeface="Times New Roman" panose="02020603050405020304" pitchFamily="18" charset="0"/>
                        </a:rPr>
                        <a:t>Sesizări înregistrate și distribuite aleatoriu</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ase" hangingPunct="0">
                        <a:lnSpc>
                          <a:spcPct val="107000"/>
                        </a:lnSpc>
                        <a:spcAft>
                          <a:spcPts val="0"/>
                        </a:spcAft>
                      </a:pPr>
                      <a:r>
                        <a:rPr lang="en-US" sz="1800" b="1" dirty="0" smtClean="0">
                          <a:solidFill>
                            <a:schemeClr val="tx1"/>
                          </a:solidFill>
                          <a:effectLst/>
                          <a:latin typeface="Times New Roman" panose="02020603050405020304" pitchFamily="18" charset="0"/>
                          <a:cs typeface="Times New Roman" panose="02020603050405020304" pitchFamily="18" charset="0"/>
                        </a:rPr>
                        <a:t>68</a:t>
                      </a:r>
                      <a:r>
                        <a:rPr lang="ro-MD" sz="1800" b="1" dirty="0" smtClean="0">
                          <a:solidFill>
                            <a:schemeClr val="tx1"/>
                          </a:solidFill>
                          <a:effectLst/>
                          <a:latin typeface="Times New Roman" panose="02020603050405020304" pitchFamily="18" charset="0"/>
                          <a:cs typeface="Times New Roman" panose="02020603050405020304" pitchFamily="18" charset="0"/>
                        </a:rPr>
                        <a:t> dosare de control CNI din anul </a:t>
                      </a:r>
                      <a:r>
                        <a:rPr lang="ro-MD" sz="1800" b="1" dirty="0">
                          <a:solidFill>
                            <a:schemeClr val="tx1"/>
                          </a:solidFill>
                          <a:effectLst/>
                          <a:latin typeface="Times New Roman" panose="02020603050405020304" pitchFamily="18" charset="0"/>
                          <a:cs typeface="Times New Roman" panose="02020603050405020304" pitchFamily="18" charset="0"/>
                        </a:rPr>
                        <a:t>2016</a:t>
                      </a:r>
                      <a:endParaRPr lang="ru-RU"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extLst>
                  <a:ext uri="{0D108BD9-81ED-4DB2-BD59-A6C34878D82A}">
                    <a16:rowId xmlns:a16="http://schemas.microsoft.com/office/drawing/2014/main" val="10000"/>
                  </a:ext>
                </a:extLst>
              </a:tr>
              <a:tr h="495518">
                <a:tc vMerge="1">
                  <a:txBody>
                    <a:bodyPr/>
                    <a:lstStyle/>
                    <a:p>
                      <a:endParaRPr lang="ru-RU"/>
                    </a:p>
                  </a:txBody>
                  <a:tcPr/>
                </a:tc>
                <a:tc>
                  <a:txBody>
                    <a:bodyPr/>
                    <a:lstStyle/>
                    <a:p>
                      <a:pPr algn="ctr" fontAlgn="base" hangingPunct="0">
                        <a:lnSpc>
                          <a:spcPct val="107000"/>
                        </a:lnSpc>
                        <a:spcAft>
                          <a:spcPts val="0"/>
                        </a:spcAft>
                      </a:pPr>
                      <a:r>
                        <a:rPr lang="en-US" sz="1800" b="1" dirty="0" smtClean="0">
                          <a:effectLst/>
                          <a:latin typeface="Times New Roman" panose="02020603050405020304" pitchFamily="18" charset="0"/>
                          <a:cs typeface="Times New Roman" panose="02020603050405020304" pitchFamily="18" charset="0"/>
                        </a:rPr>
                        <a:t>30</a:t>
                      </a:r>
                      <a:r>
                        <a:rPr lang="ro-MD" sz="1800" b="1" dirty="0" smtClean="0">
                          <a:effectLst/>
                          <a:latin typeface="Times New Roman" panose="02020603050405020304" pitchFamily="18" charset="0"/>
                          <a:cs typeface="Times New Roman" panose="02020603050405020304" pitchFamily="18" charset="0"/>
                        </a:rPr>
                        <a:t> declarații</a:t>
                      </a:r>
                      <a:r>
                        <a:rPr lang="ro-MD" sz="1800" b="1" baseline="0" dirty="0" smtClean="0">
                          <a:effectLst/>
                          <a:latin typeface="Times New Roman" panose="02020603050405020304" pitchFamily="18" charset="0"/>
                          <a:cs typeface="Times New Roman" panose="02020603050405020304" pitchFamily="18" charset="0"/>
                        </a:rPr>
                        <a:t> de avere și interese personale</a:t>
                      </a:r>
                      <a:r>
                        <a:rPr lang="ro-MD" sz="1800" b="1" dirty="0" smtClean="0">
                          <a:effectLst/>
                          <a:latin typeface="Times New Roman" panose="02020603050405020304" pitchFamily="18" charset="0"/>
                          <a:cs typeface="Times New Roman" panose="02020603050405020304" pitchFamily="18" charset="0"/>
                        </a:rPr>
                        <a:t> </a:t>
                      </a:r>
                      <a:r>
                        <a:rPr lang="ro-MD" sz="1800" b="1" dirty="0">
                          <a:effectLst/>
                          <a:latin typeface="Times New Roman" panose="02020603050405020304" pitchFamily="18" charset="0"/>
                          <a:cs typeface="Times New Roman" panose="02020603050405020304" pitchFamily="18" charset="0"/>
                        </a:rPr>
                        <a:t>depuse tardiv</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95033">
                <a:tc vMerge="1">
                  <a:txBody>
                    <a:bodyPr/>
                    <a:lstStyle/>
                    <a:p>
                      <a:endParaRPr lang="ru-RU"/>
                    </a:p>
                  </a:txBody>
                  <a:tcPr/>
                </a:tc>
                <a:tc>
                  <a:txBody>
                    <a:bodyPr/>
                    <a:lstStyle/>
                    <a:p>
                      <a:pPr algn="ctr" fontAlgn="base" hangingPunct="0">
                        <a:lnSpc>
                          <a:spcPct val="107000"/>
                        </a:lnSpc>
                        <a:spcAft>
                          <a:spcPts val="0"/>
                        </a:spcAft>
                      </a:pPr>
                      <a:r>
                        <a:rPr lang="en-US" sz="1800" b="1" dirty="0" smtClean="0">
                          <a:effectLst/>
                          <a:latin typeface="Times New Roman" panose="02020603050405020304" pitchFamily="18" charset="0"/>
                          <a:cs typeface="Times New Roman" panose="02020603050405020304" pitchFamily="18" charset="0"/>
                        </a:rPr>
                        <a:t>125</a:t>
                      </a:r>
                      <a:r>
                        <a:rPr lang="ro-MD" sz="1800" b="1" dirty="0" smtClean="0">
                          <a:effectLst/>
                          <a:latin typeface="Times New Roman" panose="02020603050405020304" pitchFamily="18" charset="0"/>
                          <a:cs typeface="Times New Roman" panose="02020603050405020304" pitchFamily="18" charset="0"/>
                        </a:rPr>
                        <a:t> </a:t>
                      </a:r>
                      <a:r>
                        <a:rPr lang="ro-MD" sz="1800" b="1" dirty="0">
                          <a:effectLst/>
                          <a:latin typeface="Times New Roman" panose="02020603050405020304" pitchFamily="18" charset="0"/>
                          <a:cs typeface="Times New Roman" panose="02020603050405020304" pitchFamily="18" charset="0"/>
                        </a:rPr>
                        <a:t>sesizări 2018</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extLst>
                  <a:ext uri="{0D108BD9-81ED-4DB2-BD59-A6C34878D82A}">
                    <a16:rowId xmlns:a16="http://schemas.microsoft.com/office/drawing/2014/main" val="10002"/>
                  </a:ext>
                </a:extLst>
              </a:tr>
              <a:tr h="345395">
                <a:tc rowSpan="2">
                  <a:txBody>
                    <a:bodyPr/>
                    <a:lstStyle/>
                    <a:p>
                      <a:pPr algn="ctr" fontAlgn="base" hangingPunct="0">
                        <a:lnSpc>
                          <a:spcPct val="107000"/>
                        </a:lnSpc>
                        <a:spcAft>
                          <a:spcPts val="0"/>
                        </a:spcAft>
                      </a:pPr>
                      <a:r>
                        <a:rPr lang="en-US" sz="1800" dirty="0" smtClean="0">
                          <a:effectLst/>
                          <a:latin typeface="Times New Roman" panose="02020603050405020304" pitchFamily="18" charset="0"/>
                          <a:cs typeface="Times New Roman" panose="02020603050405020304" pitchFamily="18" charset="0"/>
                        </a:rPr>
                        <a:t>163</a:t>
                      </a:r>
                      <a:endParaRPr lang="ru-RU" sz="1800" dirty="0">
                        <a:effectLst/>
                        <a:latin typeface="Times New Roman" panose="02020603050405020304" pitchFamily="18" charset="0"/>
                        <a:cs typeface="Times New Roman" panose="02020603050405020304" pitchFamily="18" charset="0"/>
                      </a:endParaRPr>
                    </a:p>
                    <a:p>
                      <a:pPr algn="ctr" fontAlgn="base" hangingPunct="0">
                        <a:lnSpc>
                          <a:spcPct val="107000"/>
                        </a:lnSpc>
                        <a:spcAft>
                          <a:spcPts val="0"/>
                        </a:spcAft>
                      </a:pPr>
                      <a:r>
                        <a:rPr lang="ro-MD" sz="1800" dirty="0" smtClean="0">
                          <a:effectLst/>
                          <a:latin typeface="Times New Roman" panose="02020603050405020304" pitchFamily="18" charset="0"/>
                          <a:cs typeface="Times New Roman" panose="02020603050405020304" pitchFamily="18" charset="0"/>
                        </a:rPr>
                        <a:t>Procese-verbale</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ase" hangingPunct="0">
                        <a:lnSpc>
                          <a:spcPct val="107000"/>
                        </a:lnSpc>
                        <a:spcAft>
                          <a:spcPts val="0"/>
                        </a:spcAft>
                      </a:pPr>
                      <a:r>
                        <a:rPr lang="en-US" sz="1800" b="1" dirty="0" smtClean="0">
                          <a:effectLst/>
                          <a:latin typeface="Times New Roman" panose="02020603050405020304" pitchFamily="18" charset="0"/>
                          <a:cs typeface="Times New Roman" panose="02020603050405020304" pitchFamily="18" charset="0"/>
                        </a:rPr>
                        <a:t>118</a:t>
                      </a:r>
                      <a:r>
                        <a:rPr lang="ro-MD" sz="1800" b="1" dirty="0" smtClean="0">
                          <a:effectLst/>
                          <a:latin typeface="Times New Roman" panose="02020603050405020304" pitchFamily="18" charset="0"/>
                          <a:cs typeface="Times New Roman" panose="02020603050405020304" pitchFamily="18" charset="0"/>
                        </a:rPr>
                        <a:t> Inițierea procedurii de control</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370215">
                <a:tc vMerge="1">
                  <a:txBody>
                    <a:bodyPr/>
                    <a:lstStyle/>
                    <a:p>
                      <a:endParaRPr lang="ru-RU"/>
                    </a:p>
                  </a:txBody>
                  <a:tcPr/>
                </a:tc>
                <a:tc>
                  <a:txBody>
                    <a:bodyPr/>
                    <a:lstStyle/>
                    <a:p>
                      <a:pPr algn="ctr" fontAlgn="base" hangingPunct="0">
                        <a:lnSpc>
                          <a:spcPct val="107000"/>
                        </a:lnSpc>
                        <a:spcAft>
                          <a:spcPts val="0"/>
                        </a:spcAft>
                      </a:pPr>
                      <a:r>
                        <a:rPr lang="en-US" sz="1800" b="1" dirty="0" smtClean="0">
                          <a:effectLst/>
                          <a:latin typeface="Times New Roman" panose="02020603050405020304" pitchFamily="18" charset="0"/>
                          <a:cs typeface="Times New Roman" panose="02020603050405020304" pitchFamily="18" charset="0"/>
                        </a:rPr>
                        <a:t>45</a:t>
                      </a:r>
                      <a:r>
                        <a:rPr lang="ro-MD" sz="1800" b="1" dirty="0" smtClean="0">
                          <a:effectLst/>
                          <a:latin typeface="Times New Roman" panose="02020603050405020304" pitchFamily="18" charset="0"/>
                          <a:cs typeface="Times New Roman" panose="02020603050405020304" pitchFamily="18" charset="0"/>
                        </a:rPr>
                        <a:t> Refuz</a:t>
                      </a:r>
                      <a:r>
                        <a:rPr lang="ro-MD" sz="1800" b="1" baseline="0" dirty="0" smtClean="0">
                          <a:effectLst/>
                          <a:latin typeface="Times New Roman" panose="02020603050405020304" pitchFamily="18" charset="0"/>
                          <a:cs typeface="Times New Roman" panose="02020603050405020304" pitchFamily="18" charset="0"/>
                        </a:rPr>
                        <a:t> în inițiere</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extLst>
                  <a:ext uri="{0D108BD9-81ED-4DB2-BD59-A6C34878D82A}">
                    <a16:rowId xmlns:a16="http://schemas.microsoft.com/office/drawing/2014/main" val="10004"/>
                  </a:ext>
                </a:extLst>
              </a:tr>
              <a:tr h="385146">
                <a:tc rowSpan="2">
                  <a:txBody>
                    <a:bodyPr/>
                    <a:lstStyle/>
                    <a:p>
                      <a:pPr algn="ctr" fontAlgn="base" hangingPunct="0">
                        <a:lnSpc>
                          <a:spcPct val="107000"/>
                        </a:lnSpc>
                        <a:spcAft>
                          <a:spcPts val="0"/>
                        </a:spcAft>
                      </a:pPr>
                      <a:r>
                        <a:rPr lang="en-US" sz="1800" dirty="0" smtClean="0">
                          <a:effectLst/>
                          <a:latin typeface="Times New Roman" panose="02020603050405020304" pitchFamily="18" charset="0"/>
                          <a:cs typeface="Times New Roman" panose="02020603050405020304" pitchFamily="18" charset="0"/>
                        </a:rPr>
                        <a:t>30</a:t>
                      </a:r>
                      <a:endParaRPr lang="ru-RU" sz="1800" dirty="0">
                        <a:effectLst/>
                        <a:latin typeface="Times New Roman" panose="02020603050405020304" pitchFamily="18" charset="0"/>
                        <a:cs typeface="Times New Roman" panose="02020603050405020304" pitchFamily="18" charset="0"/>
                      </a:endParaRPr>
                    </a:p>
                    <a:p>
                      <a:pPr algn="ctr" fontAlgn="base" hangingPunct="0">
                        <a:lnSpc>
                          <a:spcPct val="107000"/>
                        </a:lnSpc>
                        <a:spcAft>
                          <a:spcPts val="0"/>
                        </a:spcAft>
                      </a:pPr>
                      <a:r>
                        <a:rPr lang="ro-MD" sz="1800" dirty="0">
                          <a:effectLst/>
                          <a:latin typeface="Times New Roman" panose="02020603050405020304" pitchFamily="18" charset="0"/>
                          <a:cs typeface="Times New Roman" panose="02020603050405020304" pitchFamily="18" charset="0"/>
                        </a:rPr>
                        <a:t>Acte de constatare</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ase" hangingPunct="0">
                        <a:lnSpc>
                          <a:spcPct val="107000"/>
                        </a:lnSpc>
                        <a:spcAft>
                          <a:spcPts val="0"/>
                        </a:spcAft>
                      </a:pPr>
                      <a:r>
                        <a:rPr lang="en-US" sz="1800" b="1" dirty="0" smtClean="0">
                          <a:effectLst/>
                          <a:latin typeface="Times New Roman" panose="02020603050405020304" pitchFamily="18" charset="0"/>
                          <a:cs typeface="Times New Roman" panose="02020603050405020304" pitchFamily="18" charset="0"/>
                        </a:rPr>
                        <a:t>24</a:t>
                      </a:r>
                      <a:r>
                        <a:rPr lang="ro-MD" sz="1800" b="1" dirty="0" smtClean="0">
                          <a:effectLst/>
                          <a:latin typeface="Times New Roman" panose="02020603050405020304" pitchFamily="18" charset="0"/>
                          <a:cs typeface="Times New Roman" panose="02020603050405020304" pitchFamily="18" charset="0"/>
                        </a:rPr>
                        <a:t> </a:t>
                      </a:r>
                      <a:r>
                        <a:rPr lang="ro-MD" sz="1800" b="1" dirty="0">
                          <a:effectLst/>
                          <a:latin typeface="Times New Roman" panose="02020603050405020304" pitchFamily="18" charset="0"/>
                          <a:cs typeface="Times New Roman" panose="02020603050405020304" pitchFamily="18" charset="0"/>
                        </a:rPr>
                        <a:t>Constatări </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345395">
                <a:tc vMerge="1">
                  <a:txBody>
                    <a:bodyPr/>
                    <a:lstStyle/>
                    <a:p>
                      <a:endParaRPr lang="ru-RU"/>
                    </a:p>
                  </a:txBody>
                  <a:tcPr/>
                </a:tc>
                <a:tc>
                  <a:txBody>
                    <a:bodyPr/>
                    <a:lstStyle/>
                    <a:p>
                      <a:pPr algn="ctr" fontAlgn="base" hangingPunct="0">
                        <a:lnSpc>
                          <a:spcPct val="107000"/>
                        </a:lnSpc>
                        <a:spcAft>
                          <a:spcPts val="0"/>
                        </a:spcAft>
                      </a:pPr>
                      <a:r>
                        <a:rPr lang="ro-MD" sz="1800" b="1" dirty="0">
                          <a:effectLst/>
                          <a:latin typeface="Times New Roman" panose="02020603050405020304" pitchFamily="18" charset="0"/>
                          <a:cs typeface="Times New Roman" panose="02020603050405020304" pitchFamily="18" charset="0"/>
                        </a:rPr>
                        <a:t>6</a:t>
                      </a:r>
                      <a:r>
                        <a:rPr lang="ro-MD" sz="1800" b="1" dirty="0" smtClean="0">
                          <a:effectLst/>
                          <a:latin typeface="Times New Roman" panose="02020603050405020304" pitchFamily="18" charset="0"/>
                          <a:cs typeface="Times New Roman" panose="02020603050405020304" pitchFamily="18" charset="0"/>
                        </a:rPr>
                        <a:t> Clasări</a:t>
                      </a:r>
                      <a:r>
                        <a:rPr lang="en-US" sz="1800" b="1" dirty="0" smtClean="0">
                          <a:effectLst/>
                          <a:latin typeface="Times New Roman" panose="02020603050405020304" pitchFamily="18" charset="0"/>
                          <a:cs typeface="Times New Roman" panose="02020603050405020304" pitchFamily="18" charset="0"/>
                        </a:rPr>
                        <a:t> </a:t>
                      </a:r>
                      <a:r>
                        <a:rPr lang="ro-RO" sz="1800" b="1" noProof="0" dirty="0" smtClean="0">
                          <a:effectLst/>
                          <a:latin typeface="Times New Roman" panose="02020603050405020304" pitchFamily="18" charset="0"/>
                          <a:cs typeface="Times New Roman" panose="02020603050405020304" pitchFamily="18" charset="0"/>
                        </a:rPr>
                        <a:t>(pe dosarele din 2016</a:t>
                      </a:r>
                      <a:r>
                        <a:rPr lang="en-US" sz="1800" b="1" dirty="0" smtClean="0">
                          <a:effectLst/>
                          <a:latin typeface="Times New Roman" panose="02020603050405020304" pitchFamily="18" charset="0"/>
                          <a:cs typeface="Times New Roman" panose="02020603050405020304" pitchFamily="18" charset="0"/>
                        </a:rPr>
                        <a:t>)</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extLst>
                  <a:ext uri="{0D108BD9-81ED-4DB2-BD59-A6C34878D82A}">
                    <a16:rowId xmlns:a16="http://schemas.microsoft.com/office/drawing/2014/main" val="10006"/>
                  </a:ext>
                </a:extLst>
              </a:tr>
              <a:tr h="715610">
                <a:tc>
                  <a:txBody>
                    <a:bodyPr/>
                    <a:lstStyle/>
                    <a:p>
                      <a:pPr algn="ctr" fontAlgn="base" hangingPunct="0">
                        <a:lnSpc>
                          <a:spcPct val="107000"/>
                        </a:lnSpc>
                        <a:spcAft>
                          <a:spcPts val="0"/>
                        </a:spcAft>
                      </a:pPr>
                      <a:r>
                        <a:rPr lang="ro-MD" sz="1800" dirty="0">
                          <a:effectLst/>
                          <a:latin typeface="Times New Roman" panose="02020603050405020304" pitchFamily="18" charset="0"/>
                          <a:cs typeface="Times New Roman" panose="02020603050405020304" pitchFamily="18" charset="0"/>
                        </a:rPr>
                        <a:t>3</a:t>
                      </a:r>
                      <a:endParaRPr lang="ru-RU" sz="1800" dirty="0">
                        <a:effectLst/>
                        <a:latin typeface="Times New Roman" panose="02020603050405020304" pitchFamily="18" charset="0"/>
                        <a:cs typeface="Times New Roman" panose="02020603050405020304" pitchFamily="18" charset="0"/>
                      </a:endParaRPr>
                    </a:p>
                    <a:p>
                      <a:pPr algn="ctr" fontAlgn="base" hangingPunct="0">
                        <a:lnSpc>
                          <a:spcPct val="107000"/>
                        </a:lnSpc>
                        <a:spcAft>
                          <a:spcPts val="0"/>
                        </a:spcAft>
                      </a:pPr>
                      <a:r>
                        <a:rPr lang="ro-MD" sz="1800" dirty="0">
                          <a:effectLst/>
                          <a:latin typeface="Times New Roman" panose="02020603050405020304" pitchFamily="18" charset="0"/>
                          <a:cs typeface="Times New Roman" panose="02020603050405020304" pitchFamily="18" charset="0"/>
                        </a:rPr>
                        <a:t>Notificări de ridicare a mandatului</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ase" hangingPunct="0">
                        <a:lnSpc>
                          <a:spcPct val="107000"/>
                        </a:lnSpc>
                        <a:spcAft>
                          <a:spcPts val="0"/>
                        </a:spcAft>
                      </a:pPr>
                      <a:r>
                        <a:rPr lang="ro-MD" sz="1800" b="1" dirty="0">
                          <a:effectLst/>
                          <a:latin typeface="Times New Roman" panose="02020603050405020304" pitchFamily="18" charset="0"/>
                          <a:cs typeface="Times New Roman" panose="02020603050405020304" pitchFamily="18" charset="0"/>
                        </a:rPr>
                        <a:t> </a:t>
                      </a:r>
                      <a:endParaRPr lang="ro-MD" sz="1800" b="1" dirty="0" smtClean="0">
                        <a:effectLst/>
                        <a:latin typeface="Times New Roman" panose="02020603050405020304" pitchFamily="18" charset="0"/>
                        <a:cs typeface="Times New Roman" panose="02020603050405020304" pitchFamily="18" charset="0"/>
                      </a:endParaRPr>
                    </a:p>
                    <a:p>
                      <a:pPr algn="ctr" fontAlgn="base" hangingPunct="0">
                        <a:lnSpc>
                          <a:spcPct val="107000"/>
                        </a:lnSpc>
                        <a:spcAft>
                          <a:spcPts val="0"/>
                        </a:spcAft>
                      </a:pPr>
                      <a:r>
                        <a:rPr lang="ro-MD" sz="1800" b="1" dirty="0" smtClean="0">
                          <a:effectLst/>
                          <a:latin typeface="Times New Roman" panose="02020603050405020304" pitchFamily="18" charset="0"/>
                          <a:cs typeface="Times New Roman" panose="02020603050405020304" pitchFamily="18" charset="0"/>
                        </a:rPr>
                        <a:t>3 consilieri</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715610">
                <a:tc>
                  <a:txBody>
                    <a:bodyPr/>
                    <a:lstStyle/>
                    <a:p>
                      <a:pPr algn="ctr" fontAlgn="base" hangingPunct="0">
                        <a:lnSpc>
                          <a:spcPct val="107000"/>
                        </a:lnSpc>
                        <a:spcAft>
                          <a:spcPts val="0"/>
                        </a:spcAft>
                      </a:pPr>
                      <a:endParaRPr lang="ro-RO" sz="1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ctr" fontAlgn="base" hangingPunct="0">
                        <a:lnSpc>
                          <a:spcPct val="107000"/>
                        </a:lnSpc>
                        <a:spcAft>
                          <a:spcPts val="0"/>
                        </a:spcAft>
                      </a:pPr>
                      <a:r>
                        <a:rPr lang="ro-RO" sz="1800" dirty="0" smtClean="0">
                          <a:effectLst/>
                          <a:latin typeface="Times New Roman" panose="02020603050405020304" pitchFamily="18" charset="0"/>
                          <a:ea typeface="Calibri" panose="020F0502020204030204" pitchFamily="34" charset="0"/>
                          <a:cs typeface="Times New Roman" panose="02020603050405020304" pitchFamily="18" charset="0"/>
                        </a:rPr>
                        <a:t>Certificate de integritate </a:t>
                      </a:r>
                      <a:r>
                        <a:rPr lang="ro-RO" sz="1800" noProof="0" dirty="0" smtClean="0">
                          <a:effectLst/>
                          <a:latin typeface="Times New Roman" panose="02020603050405020304" pitchFamily="18" charset="0"/>
                          <a:ea typeface="Calibri" panose="020F0502020204030204" pitchFamily="34" charset="0"/>
                          <a:cs typeface="Times New Roman" panose="02020603050405020304" pitchFamily="18" charset="0"/>
                        </a:rPr>
                        <a:t>solicitate</a:t>
                      </a:r>
                      <a:endParaRPr lang="ro-RO" sz="18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ase" hangingPunct="0">
                        <a:lnSpc>
                          <a:spcPct val="107000"/>
                        </a:lnSpc>
                        <a:spcAft>
                          <a:spcPts val="0"/>
                        </a:spcAft>
                      </a:pPr>
                      <a:endParaRPr lang="ro-RO" sz="1800" b="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ctr" fontAlgn="base" hangingPunct="0">
                        <a:lnSpc>
                          <a:spcPct val="107000"/>
                        </a:lnSpc>
                        <a:spcAft>
                          <a:spcPts val="0"/>
                        </a:spcAft>
                      </a:pPr>
                      <a:r>
                        <a:rPr lang="en-US" sz="1800" b="1" dirty="0" smtClean="0">
                          <a:effectLst/>
                          <a:latin typeface="Times New Roman" panose="02020603050405020304" pitchFamily="18" charset="0"/>
                          <a:ea typeface="Calibri" panose="020F0502020204030204" pitchFamily="34" charset="0"/>
                          <a:cs typeface="Times New Roman" panose="02020603050405020304" pitchFamily="18" charset="0"/>
                        </a:rPr>
                        <a:t>191</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extLst>
                  <a:ext uri="{0D108BD9-81ED-4DB2-BD59-A6C34878D82A}">
                    <a16:rowId xmlns:a16="http://schemas.microsoft.com/office/drawing/2014/main" val="10008"/>
                  </a:ext>
                </a:extLst>
              </a:tr>
            </a:tbl>
          </a:graphicData>
        </a:graphic>
      </p:graphicFrame>
      <p:pic>
        <p:nvPicPr>
          <p:cNvPr id="5" name="Рисунок 4"/>
          <p:cNvPicPr>
            <a:picLocks noChangeAspect="1"/>
          </p:cNvPicPr>
          <p:nvPr/>
        </p:nvPicPr>
        <p:blipFill>
          <a:blip r:embed="rId2"/>
          <a:stretch>
            <a:fillRect/>
          </a:stretch>
        </p:blipFill>
        <p:spPr>
          <a:xfrm>
            <a:off x="494383" y="0"/>
            <a:ext cx="1114723" cy="1104354"/>
          </a:xfrm>
          <a:prstGeom prst="rect">
            <a:avLst/>
          </a:prstGeom>
        </p:spPr>
      </p:pic>
      <p:graphicFrame>
        <p:nvGraphicFramePr>
          <p:cNvPr id="6" name="Таблица 5"/>
          <p:cNvGraphicFramePr>
            <a:graphicFrameLocks noGrp="1"/>
          </p:cNvGraphicFramePr>
          <p:nvPr>
            <p:extLst>
              <p:ext uri="{D42A27DB-BD31-4B8C-83A1-F6EECF244321}">
                <p14:modId xmlns:p14="http://schemas.microsoft.com/office/powerpoint/2010/main" val="2850875487"/>
              </p:ext>
            </p:extLst>
          </p:nvPr>
        </p:nvGraphicFramePr>
        <p:xfrm>
          <a:off x="1485899" y="5362154"/>
          <a:ext cx="10567554" cy="1278676"/>
        </p:xfrm>
        <a:graphic>
          <a:graphicData uri="http://schemas.openxmlformats.org/drawingml/2006/table">
            <a:tbl>
              <a:tblPr firstRow="1" firstCol="1" bandRow="1">
                <a:tableStyleId>{5C22544A-7EE6-4342-B048-85BDC9FD1C3A}</a:tableStyleId>
              </a:tblPr>
              <a:tblGrid>
                <a:gridCol w="1847224">
                  <a:extLst>
                    <a:ext uri="{9D8B030D-6E8A-4147-A177-3AD203B41FA5}">
                      <a16:colId xmlns:a16="http://schemas.microsoft.com/office/drawing/2014/main" val="20000"/>
                    </a:ext>
                  </a:extLst>
                </a:gridCol>
                <a:gridCol w="1847223">
                  <a:extLst>
                    <a:ext uri="{9D8B030D-6E8A-4147-A177-3AD203B41FA5}">
                      <a16:colId xmlns:a16="http://schemas.microsoft.com/office/drawing/2014/main" val="20001"/>
                    </a:ext>
                  </a:extLst>
                </a:gridCol>
                <a:gridCol w="1811240">
                  <a:extLst>
                    <a:ext uri="{9D8B030D-6E8A-4147-A177-3AD203B41FA5}">
                      <a16:colId xmlns:a16="http://schemas.microsoft.com/office/drawing/2014/main" val="20002"/>
                    </a:ext>
                  </a:extLst>
                </a:gridCol>
                <a:gridCol w="1751263">
                  <a:extLst>
                    <a:ext uri="{9D8B030D-6E8A-4147-A177-3AD203B41FA5}">
                      <a16:colId xmlns:a16="http://schemas.microsoft.com/office/drawing/2014/main" val="20003"/>
                    </a:ext>
                  </a:extLst>
                </a:gridCol>
                <a:gridCol w="1017672">
                  <a:extLst>
                    <a:ext uri="{9D8B030D-6E8A-4147-A177-3AD203B41FA5}">
                      <a16:colId xmlns:a16="http://schemas.microsoft.com/office/drawing/2014/main" val="20004"/>
                    </a:ext>
                  </a:extLst>
                </a:gridCol>
                <a:gridCol w="1064910">
                  <a:extLst>
                    <a:ext uri="{9D8B030D-6E8A-4147-A177-3AD203B41FA5}">
                      <a16:colId xmlns:a16="http://schemas.microsoft.com/office/drawing/2014/main" val="20005"/>
                    </a:ext>
                  </a:extLst>
                </a:gridCol>
                <a:gridCol w="1228022">
                  <a:extLst>
                    <a:ext uri="{9D8B030D-6E8A-4147-A177-3AD203B41FA5}">
                      <a16:colId xmlns:a16="http://schemas.microsoft.com/office/drawing/2014/main" val="20006"/>
                    </a:ext>
                  </a:extLst>
                </a:gridCol>
              </a:tblGrid>
              <a:tr h="878626">
                <a:tc>
                  <a:txBody>
                    <a:bodyPr/>
                    <a:lstStyle/>
                    <a:p>
                      <a:pPr algn="ctr">
                        <a:lnSpc>
                          <a:spcPct val="107000"/>
                        </a:lnSpc>
                        <a:spcAft>
                          <a:spcPts val="0"/>
                        </a:spcAft>
                      </a:pPr>
                      <a:r>
                        <a:rPr lang="ro-RO" sz="1800" dirty="0" smtClean="0">
                          <a:effectLst/>
                          <a:latin typeface="Times New Roman" panose="02020603050405020304" pitchFamily="18" charset="0"/>
                          <a:cs typeface="Times New Roman" panose="02020603050405020304" pitchFamily="18" charset="0"/>
                        </a:rPr>
                        <a:t>Cauze</a:t>
                      </a:r>
                    </a:p>
                    <a:p>
                      <a:pPr algn="ctr">
                        <a:lnSpc>
                          <a:spcPct val="107000"/>
                        </a:lnSpc>
                        <a:spcAft>
                          <a:spcPts val="0"/>
                        </a:spcAft>
                      </a:pPr>
                      <a:r>
                        <a:rPr lang="ro-RO" sz="1800" dirty="0" smtClean="0">
                          <a:effectLst/>
                          <a:latin typeface="Times New Roman" panose="02020603050405020304" pitchFamily="18" charset="0"/>
                          <a:cs typeface="Times New Roman" panose="02020603050405020304" pitchFamily="18" charset="0"/>
                        </a:rPr>
                        <a:t>contravenționale</a:t>
                      </a:r>
                      <a:endParaRPr lang="ru-RU" sz="1800" dirty="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ro-RO" sz="1800" dirty="0">
                          <a:effectLst/>
                          <a:latin typeface="Times New Roman" panose="02020603050405020304" pitchFamily="18" charset="0"/>
                          <a:cs typeface="Times New Roman" panose="02020603050405020304" pitchFamily="18" charset="0"/>
                        </a:rPr>
                        <a:t>înregistrate</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dirty="0">
                          <a:effectLst/>
                          <a:latin typeface="Times New Roman" panose="02020603050405020304" pitchFamily="18" charset="0"/>
                          <a:cs typeface="Times New Roman" panose="02020603050405020304" pitchFamily="18" charset="0"/>
                        </a:rPr>
                        <a:t>Cauze contravenționale încetate</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dirty="0">
                          <a:effectLst/>
                          <a:latin typeface="Times New Roman" panose="02020603050405020304" pitchFamily="18" charset="0"/>
                          <a:cs typeface="Times New Roman" panose="02020603050405020304" pitchFamily="18" charset="0"/>
                        </a:rPr>
                        <a:t>Cauze </a:t>
                      </a:r>
                      <a:r>
                        <a:rPr lang="ro-RO" sz="1800" dirty="0" smtClean="0">
                          <a:effectLst/>
                          <a:latin typeface="Times New Roman" panose="02020603050405020304" pitchFamily="18" charset="0"/>
                          <a:cs typeface="Times New Roman" panose="02020603050405020304" pitchFamily="18" charset="0"/>
                        </a:rPr>
                        <a:t>contravenționale </a:t>
                      </a:r>
                      <a:r>
                        <a:rPr lang="ro-RO" sz="1800" dirty="0">
                          <a:effectLst/>
                          <a:latin typeface="Times New Roman" panose="02020603050405020304" pitchFamily="18" charset="0"/>
                          <a:cs typeface="Times New Roman" panose="02020603050405020304" pitchFamily="18" charset="0"/>
                        </a:rPr>
                        <a:t>în gestiune</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dirty="0">
                          <a:effectLst/>
                          <a:latin typeface="Times New Roman" panose="02020603050405020304" pitchFamily="18" charset="0"/>
                          <a:cs typeface="Times New Roman" panose="02020603050405020304" pitchFamily="18" charset="0"/>
                        </a:rPr>
                        <a:t>Procese-verbale </a:t>
                      </a:r>
                      <a:endParaRPr lang="ru-RU" sz="1800" dirty="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ro-RO" sz="1800" dirty="0">
                          <a:effectLst/>
                          <a:latin typeface="Times New Roman" panose="02020603050405020304" pitchFamily="18" charset="0"/>
                          <a:cs typeface="Times New Roman" panose="02020603050405020304" pitchFamily="18" charset="0"/>
                        </a:rPr>
                        <a:t>întocmite</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dirty="0">
                          <a:effectLst/>
                          <a:latin typeface="Times New Roman" panose="02020603050405020304" pitchFamily="18" charset="0"/>
                          <a:cs typeface="Times New Roman" panose="02020603050405020304" pitchFamily="18" charset="0"/>
                        </a:rPr>
                        <a:t>Amenda</a:t>
                      </a:r>
                      <a:endParaRPr lang="ru-RU" sz="1800" dirty="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ro-RO" sz="1800" dirty="0" smtClean="0">
                          <a:effectLst/>
                          <a:latin typeface="Times New Roman" panose="02020603050405020304" pitchFamily="18" charset="0"/>
                          <a:cs typeface="Times New Roman" panose="02020603050405020304" pitchFamily="18" charset="0"/>
                        </a:rPr>
                        <a:t>aplicată, lei</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dirty="0">
                          <a:effectLst/>
                          <a:latin typeface="Times New Roman" panose="02020603050405020304" pitchFamily="18" charset="0"/>
                          <a:cs typeface="Times New Roman" panose="02020603050405020304" pitchFamily="18" charset="0"/>
                        </a:rPr>
                        <a:t>Trimise în </a:t>
                      </a:r>
                      <a:r>
                        <a:rPr lang="ro-RO" sz="1800" dirty="0" smtClean="0">
                          <a:effectLst/>
                          <a:latin typeface="Times New Roman" panose="02020603050405020304" pitchFamily="18" charset="0"/>
                          <a:cs typeface="Times New Roman" panose="02020603050405020304" pitchFamily="18" charset="0"/>
                        </a:rPr>
                        <a:t>instanță</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dirty="0">
                          <a:effectLst/>
                          <a:latin typeface="Times New Roman" panose="02020603050405020304" pitchFamily="18" charset="0"/>
                          <a:cs typeface="Times New Roman" panose="02020603050405020304" pitchFamily="18" charset="0"/>
                        </a:rPr>
                        <a:t>Contestate</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398185">
                <a:tc>
                  <a:txBody>
                    <a:bodyPr/>
                    <a:lstStyle/>
                    <a:p>
                      <a:pPr algn="ctr">
                        <a:lnSpc>
                          <a:spcPct val="107000"/>
                        </a:lnSpc>
                        <a:spcAft>
                          <a:spcPts val="0"/>
                        </a:spcAft>
                      </a:pPr>
                      <a:r>
                        <a:rPr lang="en-US" sz="1800" dirty="0" smtClean="0">
                          <a:effectLst/>
                          <a:latin typeface="Times New Roman" panose="02020603050405020304" pitchFamily="18" charset="0"/>
                          <a:ea typeface="+mn-ea"/>
                          <a:cs typeface="Times New Roman" panose="02020603050405020304" pitchFamily="18" charset="0"/>
                        </a:rPr>
                        <a:t>57</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800" b="1" dirty="0" smtClean="0">
                          <a:effectLst/>
                          <a:latin typeface="Times New Roman" panose="02020603050405020304" pitchFamily="18" charset="0"/>
                          <a:ea typeface="+mn-ea"/>
                          <a:cs typeface="Times New Roman" panose="02020603050405020304" pitchFamily="18" charset="0"/>
                        </a:rPr>
                        <a:t>2</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tc>
                  <a:txBody>
                    <a:bodyPr/>
                    <a:lstStyle/>
                    <a:p>
                      <a:pPr algn="ctr">
                        <a:lnSpc>
                          <a:spcPct val="107000"/>
                        </a:lnSpc>
                        <a:spcAft>
                          <a:spcPts val="0"/>
                        </a:spcAft>
                      </a:pPr>
                      <a:r>
                        <a:rPr lang="en-US" sz="1800" b="1" dirty="0" smtClean="0">
                          <a:effectLst/>
                          <a:latin typeface="Times New Roman" panose="02020603050405020304" pitchFamily="18" charset="0"/>
                          <a:ea typeface="+mn-ea"/>
                          <a:cs typeface="Times New Roman" panose="02020603050405020304" pitchFamily="18" charset="0"/>
                        </a:rPr>
                        <a:t>14</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tc>
                  <a:txBody>
                    <a:bodyPr/>
                    <a:lstStyle/>
                    <a:p>
                      <a:pPr algn="ctr">
                        <a:lnSpc>
                          <a:spcPct val="107000"/>
                        </a:lnSpc>
                        <a:spcAft>
                          <a:spcPts val="0"/>
                        </a:spcAft>
                      </a:pPr>
                      <a:r>
                        <a:rPr lang="en-US" sz="1800" b="1" dirty="0" smtClean="0">
                          <a:effectLst/>
                          <a:latin typeface="Times New Roman" panose="02020603050405020304" pitchFamily="18" charset="0"/>
                          <a:ea typeface="+mn-ea"/>
                          <a:cs typeface="Times New Roman" panose="02020603050405020304" pitchFamily="18" charset="0"/>
                        </a:rPr>
                        <a:t>41</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tc>
                  <a:txBody>
                    <a:bodyPr/>
                    <a:lstStyle/>
                    <a:p>
                      <a:pPr algn="ctr">
                        <a:lnSpc>
                          <a:spcPct val="107000"/>
                        </a:lnSpc>
                        <a:spcAft>
                          <a:spcPts val="0"/>
                        </a:spcAft>
                      </a:pPr>
                      <a:r>
                        <a:rPr lang="en-US" sz="1800" b="1" u="sng" baseline="0" dirty="0" smtClean="0">
                          <a:solidFill>
                            <a:srgbClr val="FF0000"/>
                          </a:solidFill>
                          <a:effectLst/>
                          <a:latin typeface="Times New Roman" panose="02020603050405020304" pitchFamily="18" charset="0"/>
                          <a:ea typeface="+mn-ea"/>
                          <a:cs typeface="Times New Roman" panose="02020603050405020304" pitchFamily="18" charset="0"/>
                        </a:rPr>
                        <a:t>61</a:t>
                      </a:r>
                      <a:r>
                        <a:rPr lang="ro-RO" sz="1800" b="1" u="sng" baseline="0" dirty="0" smtClean="0">
                          <a:solidFill>
                            <a:srgbClr val="FF0000"/>
                          </a:solidFill>
                          <a:effectLst/>
                          <a:latin typeface="Times New Roman" panose="02020603050405020304" pitchFamily="18" charset="0"/>
                          <a:ea typeface="+mn-ea"/>
                          <a:cs typeface="Times New Roman" panose="02020603050405020304" pitchFamily="18" charset="0"/>
                        </a:rPr>
                        <a:t> 750</a:t>
                      </a:r>
                      <a:endParaRPr lang="ru-RU" sz="1800" b="1" u="sng"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tc>
                  <a:txBody>
                    <a:bodyPr/>
                    <a:lstStyle/>
                    <a:p>
                      <a:pPr algn="ctr">
                        <a:lnSpc>
                          <a:spcPct val="107000"/>
                        </a:lnSpc>
                        <a:spcAft>
                          <a:spcPts val="0"/>
                        </a:spcAft>
                      </a:pPr>
                      <a:r>
                        <a:rPr lang="en-US" sz="1800" b="1" dirty="0" smtClean="0">
                          <a:effectLst/>
                          <a:latin typeface="Times New Roman" panose="02020603050405020304" pitchFamily="18" charset="0"/>
                          <a:ea typeface="+mn-ea"/>
                          <a:cs typeface="Times New Roman" panose="02020603050405020304" pitchFamily="18" charset="0"/>
                        </a:rPr>
                        <a:t>7</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tc>
                  <a:txBody>
                    <a:bodyPr/>
                    <a:lstStyle/>
                    <a:p>
                      <a:pPr algn="ctr">
                        <a:lnSpc>
                          <a:spcPct val="107000"/>
                        </a:lnSpc>
                        <a:spcAft>
                          <a:spcPts val="0"/>
                        </a:spcAft>
                      </a:pPr>
                      <a:r>
                        <a:rPr lang="en-US" sz="1800" b="1" dirty="0" smtClean="0">
                          <a:effectLst/>
                          <a:latin typeface="Times New Roman" panose="02020603050405020304" pitchFamily="18" charset="0"/>
                          <a:ea typeface="+mn-ea"/>
                          <a:cs typeface="Times New Roman" panose="02020603050405020304" pitchFamily="18" charset="0"/>
                        </a:rPr>
                        <a:t>2</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3137209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783137" y="119063"/>
            <a:ext cx="10408863" cy="688975"/>
          </a:xfrm>
        </p:spPr>
        <p:txBody>
          <a:bodyPr>
            <a:normAutofit/>
          </a:bodyPr>
          <a:lstStyle/>
          <a:p>
            <a:r>
              <a:rPr lang="ro-MD" sz="2800" b="1" u="sng" dirty="0" smtClean="0">
                <a:latin typeface="Times New Roman" panose="02020603050405020304" pitchFamily="18" charset="0"/>
                <a:cs typeface="Times New Roman" panose="02020603050405020304" pitchFamily="18" charset="0"/>
              </a:rPr>
              <a:t>Date despre angajații Autorității</a:t>
            </a:r>
            <a:endParaRPr lang="ru-RU" sz="2800" u="sng"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472383" y="0"/>
            <a:ext cx="1310754" cy="1298561"/>
          </a:xfrm>
          <a:prstGeom prst="rect">
            <a:avLst/>
          </a:prstGeom>
        </p:spPr>
      </p:pic>
      <p:sp>
        <p:nvSpPr>
          <p:cNvPr id="183" name="Прямоугольник 182"/>
          <p:cNvSpPr/>
          <p:nvPr/>
        </p:nvSpPr>
        <p:spPr>
          <a:xfrm>
            <a:off x="1935595" y="742723"/>
            <a:ext cx="9910000" cy="368755"/>
          </a:xfrm>
          <a:prstGeom prst="rect">
            <a:avLst/>
          </a:prstGeom>
        </p:spPr>
        <p:txBody>
          <a:bodyPr wrap="square">
            <a:spAutoFit/>
          </a:bodyPr>
          <a:lstStyle/>
          <a:p>
            <a:pPr algn="just">
              <a:lnSpc>
                <a:spcPct val="107000"/>
              </a:lnSpc>
              <a:spcAft>
                <a:spcPts val="0"/>
              </a:spcAft>
            </a:pPr>
            <a:r>
              <a:rPr lang="ro-RO" b="1" dirty="0">
                <a:latin typeface="Times New Roman" panose="02020603050405020304" pitchFamily="18" charset="0"/>
                <a:ea typeface="Calibri" panose="020F0502020204030204" pitchFamily="34" charset="0"/>
                <a:cs typeface="Times New Roman" panose="02020603050405020304" pitchFamily="18" charset="0"/>
              </a:rPr>
              <a:t> </a:t>
            </a:r>
            <a:r>
              <a:rPr lang="ro-RO" b="1" dirty="0" smtClean="0">
                <a:latin typeface="Times New Roman" panose="02020603050405020304" pitchFamily="18" charset="0"/>
                <a:ea typeface="Calibri" panose="020F0502020204030204" pitchFamily="34"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783137" y="927100"/>
            <a:ext cx="9944043" cy="2862322"/>
          </a:xfrm>
          <a:prstGeom prst="rect">
            <a:avLst/>
          </a:prstGeom>
        </p:spPr>
        <p:txBody>
          <a:bodyPr wrap="square">
            <a:spAutoFit/>
          </a:bodyPr>
          <a:lstStyle/>
          <a:p>
            <a:pPr algn="just">
              <a:spcAft>
                <a:spcPts val="0"/>
              </a:spcAft>
              <a:tabLst>
                <a:tab pos="457200" algn="l"/>
              </a:tabLst>
            </a:pPr>
            <a:r>
              <a:rPr lang="ro-RO" sz="1900" dirty="0" smtClean="0">
                <a:latin typeface="Times New Roman" panose="02020603050405020304" pitchFamily="18" charset="0"/>
                <a:ea typeface="Times New Roman" panose="02020603050405020304" pitchFamily="18" charset="0"/>
              </a:rPr>
              <a:t>      </a:t>
            </a:r>
            <a:r>
              <a:rPr lang="ro-RO" sz="2000" dirty="0" smtClean="0">
                <a:latin typeface="Times New Roman" panose="02020603050405020304" pitchFamily="18" charset="0"/>
                <a:ea typeface="Times New Roman" panose="02020603050405020304" pitchFamily="18" charset="0"/>
              </a:rPr>
              <a:t>Statele </a:t>
            </a:r>
            <a:r>
              <a:rPr lang="ro-RO" sz="2000" dirty="0">
                <a:latin typeface="Times New Roman" panose="02020603050405020304" pitchFamily="18" charset="0"/>
                <a:ea typeface="Times New Roman" panose="02020603050405020304" pitchFamily="18" charset="0"/>
              </a:rPr>
              <a:t>de personal ale </a:t>
            </a:r>
            <a:r>
              <a:rPr lang="ro-RO" sz="2000" dirty="0" smtClean="0">
                <a:latin typeface="Times New Roman" panose="02020603050405020304" pitchFamily="18" charset="0"/>
                <a:ea typeface="Times New Roman" panose="02020603050405020304" pitchFamily="18" charset="0"/>
              </a:rPr>
              <a:t>Autorității </a:t>
            </a:r>
            <a:r>
              <a:rPr lang="ro-RO" sz="2000" dirty="0">
                <a:latin typeface="Times New Roman" panose="02020603050405020304" pitchFamily="18" charset="0"/>
                <a:ea typeface="Times New Roman" panose="02020603050405020304" pitchFamily="18" charset="0"/>
              </a:rPr>
              <a:t>Naţionale de Integritate constituie </a:t>
            </a:r>
            <a:r>
              <a:rPr lang="ro-RO" sz="2000" b="1" dirty="0">
                <a:latin typeface="Times New Roman" panose="02020603050405020304" pitchFamily="18" charset="0"/>
                <a:ea typeface="Times New Roman" panose="02020603050405020304" pitchFamily="18" charset="0"/>
              </a:rPr>
              <a:t>76</a:t>
            </a:r>
            <a:r>
              <a:rPr lang="ro-RO" sz="2000" dirty="0">
                <a:latin typeface="Times New Roman" panose="02020603050405020304" pitchFamily="18" charset="0"/>
                <a:ea typeface="Times New Roman" panose="02020603050405020304" pitchFamily="18" charset="0"/>
              </a:rPr>
              <a:t> </a:t>
            </a:r>
            <a:r>
              <a:rPr lang="ro-RO" sz="2000" b="1" dirty="0" smtClean="0">
                <a:latin typeface="Times New Roman" panose="02020603050405020304" pitchFamily="18" charset="0"/>
                <a:ea typeface="Times New Roman" panose="02020603050405020304" pitchFamily="18" charset="0"/>
              </a:rPr>
              <a:t>unități, </a:t>
            </a:r>
            <a:r>
              <a:rPr lang="ro-RO" sz="2000" dirty="0" smtClean="0">
                <a:latin typeface="Times New Roman" panose="02020603050405020304" pitchFamily="18" charset="0"/>
                <a:ea typeface="Times New Roman" panose="02020603050405020304" pitchFamily="18" charset="0"/>
              </a:rPr>
              <a:t>după cum urmează: </a:t>
            </a:r>
            <a:r>
              <a:rPr lang="ro-RO" sz="2000" b="1" dirty="0" smtClean="0">
                <a:latin typeface="Times New Roman" panose="02020603050405020304" pitchFamily="18" charset="0"/>
                <a:ea typeface="Times New Roman" panose="02020603050405020304" pitchFamily="18" charset="0"/>
              </a:rPr>
              <a:t>2 </a:t>
            </a:r>
            <a:r>
              <a:rPr lang="ro-RO" sz="2000" dirty="0" smtClean="0">
                <a:latin typeface="Times New Roman" panose="02020603050405020304" pitchFamily="18" charset="0"/>
                <a:ea typeface="Times New Roman" panose="02020603050405020304" pitchFamily="18" charset="0"/>
              </a:rPr>
              <a:t>funcții </a:t>
            </a:r>
            <a:r>
              <a:rPr lang="ro-RO" sz="2000" dirty="0">
                <a:latin typeface="Times New Roman" panose="02020603050405020304" pitchFamily="18" charset="0"/>
                <a:ea typeface="Times New Roman" panose="02020603050405020304" pitchFamily="18" charset="0"/>
              </a:rPr>
              <a:t>de demnitate </a:t>
            </a:r>
            <a:r>
              <a:rPr lang="ro-RO" sz="2000" dirty="0" smtClean="0">
                <a:latin typeface="Times New Roman" panose="02020603050405020304" pitchFamily="18" charset="0"/>
                <a:ea typeface="Times New Roman" panose="02020603050405020304" pitchFamily="18" charset="0"/>
              </a:rPr>
              <a:t>publică; </a:t>
            </a:r>
            <a:r>
              <a:rPr lang="ro-RO" sz="2000" b="1" dirty="0" smtClean="0">
                <a:latin typeface="Times New Roman" panose="02020603050405020304" pitchFamily="18" charset="0"/>
                <a:ea typeface="Times New Roman" panose="02020603050405020304" pitchFamily="18" charset="0"/>
              </a:rPr>
              <a:t>46 </a:t>
            </a:r>
            <a:r>
              <a:rPr lang="ro-RO" sz="2000" dirty="0" smtClean="0">
                <a:latin typeface="Times New Roman" panose="02020603050405020304" pitchFamily="18" charset="0"/>
                <a:ea typeface="Times New Roman" panose="02020603050405020304" pitchFamily="18" charset="0"/>
              </a:rPr>
              <a:t>funcții </a:t>
            </a:r>
            <a:r>
              <a:rPr lang="ro-RO" sz="2000" dirty="0">
                <a:latin typeface="Times New Roman" panose="02020603050405020304" pitchFamily="18" charset="0"/>
                <a:ea typeface="Times New Roman" panose="02020603050405020304" pitchFamily="18" charset="0"/>
              </a:rPr>
              <a:t>publice cu statut </a:t>
            </a:r>
            <a:r>
              <a:rPr lang="ro-RO" sz="2000" dirty="0" smtClean="0">
                <a:latin typeface="Times New Roman" panose="02020603050405020304" pitchFamily="18" charset="0"/>
                <a:ea typeface="Times New Roman" panose="02020603050405020304" pitchFamily="18" charset="0"/>
              </a:rPr>
              <a:t>special; </a:t>
            </a:r>
            <a:r>
              <a:rPr lang="ro-RO" sz="2000" b="1" dirty="0" smtClean="0">
                <a:latin typeface="Times New Roman" panose="02020603050405020304" pitchFamily="18" charset="0"/>
                <a:ea typeface="Times New Roman" panose="02020603050405020304" pitchFamily="18" charset="0"/>
              </a:rPr>
              <a:t>26</a:t>
            </a:r>
            <a:r>
              <a:rPr lang="ro-RO" sz="2000" dirty="0" smtClean="0">
                <a:latin typeface="Times New Roman" panose="02020603050405020304" pitchFamily="18" charset="0"/>
                <a:ea typeface="Times New Roman" panose="02020603050405020304" pitchFamily="18" charset="0"/>
              </a:rPr>
              <a:t> funcții </a:t>
            </a:r>
            <a:r>
              <a:rPr lang="ro-RO" sz="2000" dirty="0">
                <a:latin typeface="Times New Roman" panose="02020603050405020304" pitchFamily="18" charset="0"/>
                <a:ea typeface="Times New Roman" panose="02020603050405020304" pitchFamily="18" charset="0"/>
              </a:rPr>
              <a:t>publice, </a:t>
            </a:r>
            <a:r>
              <a:rPr lang="ro-RO" sz="2000" dirty="0" smtClean="0">
                <a:latin typeface="Times New Roman" panose="02020603050405020304" pitchFamily="18" charset="0"/>
                <a:ea typeface="Times New Roman" panose="02020603050405020304" pitchFamily="18" charset="0"/>
              </a:rPr>
              <a:t>inclusiv, </a:t>
            </a:r>
            <a:r>
              <a:rPr lang="ro-RO" sz="2000" b="1" dirty="0" smtClean="0">
                <a:latin typeface="Times New Roman" panose="02020603050405020304" pitchFamily="18" charset="0"/>
                <a:ea typeface="Times New Roman" panose="02020603050405020304" pitchFamily="18" charset="0"/>
              </a:rPr>
              <a:t>6</a:t>
            </a:r>
            <a:r>
              <a:rPr lang="ro-RO" sz="2000" dirty="0" smtClean="0">
                <a:latin typeface="Times New Roman" panose="02020603050405020304" pitchFamily="18" charset="0"/>
                <a:ea typeface="Times New Roman" panose="02020603050405020304" pitchFamily="18" charset="0"/>
              </a:rPr>
              <a:t> funcții </a:t>
            </a:r>
            <a:r>
              <a:rPr lang="ro-RO" sz="2000" dirty="0">
                <a:latin typeface="Times New Roman" panose="02020603050405020304" pitchFamily="18" charset="0"/>
                <a:ea typeface="Times New Roman" panose="02020603050405020304" pitchFamily="18" charset="0"/>
              </a:rPr>
              <a:t>publice de </a:t>
            </a:r>
            <a:r>
              <a:rPr lang="ro-RO" sz="2000" dirty="0" smtClean="0">
                <a:latin typeface="Times New Roman" panose="02020603050405020304" pitchFamily="18" charset="0"/>
                <a:ea typeface="Times New Roman" panose="02020603050405020304" pitchFamily="18" charset="0"/>
              </a:rPr>
              <a:t>conducere; </a:t>
            </a:r>
            <a:r>
              <a:rPr lang="ro-RO" sz="2000" b="1" dirty="0" smtClean="0">
                <a:latin typeface="Times New Roman" panose="02020603050405020304" pitchFamily="18" charset="0"/>
                <a:ea typeface="Times New Roman" panose="02020603050405020304" pitchFamily="18" charset="0"/>
              </a:rPr>
              <a:t>20</a:t>
            </a:r>
            <a:r>
              <a:rPr lang="ro-RO" sz="2000" dirty="0" smtClean="0">
                <a:latin typeface="Times New Roman" panose="02020603050405020304" pitchFamily="18" charset="0"/>
                <a:ea typeface="Times New Roman" panose="02020603050405020304" pitchFamily="18" charset="0"/>
              </a:rPr>
              <a:t> funcții </a:t>
            </a:r>
            <a:r>
              <a:rPr lang="ro-RO" sz="2000" dirty="0">
                <a:latin typeface="Times New Roman" panose="02020603050405020304" pitchFamily="18" charset="0"/>
                <a:ea typeface="Times New Roman" panose="02020603050405020304" pitchFamily="18" charset="0"/>
              </a:rPr>
              <a:t>de </a:t>
            </a:r>
            <a:r>
              <a:rPr lang="ro-RO" sz="2000" dirty="0" smtClean="0">
                <a:latin typeface="Times New Roman" panose="02020603050405020304" pitchFamily="18" charset="0"/>
                <a:ea typeface="Times New Roman" panose="02020603050405020304" pitchFamily="18" charset="0"/>
              </a:rPr>
              <a:t>execuție; </a:t>
            </a:r>
            <a:r>
              <a:rPr lang="ro-RO" sz="2000" b="1" dirty="0" smtClean="0">
                <a:latin typeface="Times New Roman" panose="02020603050405020304" pitchFamily="18" charset="0"/>
                <a:ea typeface="Times New Roman" panose="02020603050405020304" pitchFamily="18" charset="0"/>
              </a:rPr>
              <a:t>2</a:t>
            </a:r>
            <a:r>
              <a:rPr lang="ro-RO" sz="2000" b="1" i="1" dirty="0" smtClean="0">
                <a:latin typeface="Times New Roman" panose="02020603050405020304" pitchFamily="18" charset="0"/>
                <a:ea typeface="Times New Roman" panose="02020603050405020304" pitchFamily="18" charset="0"/>
              </a:rPr>
              <a:t> </a:t>
            </a:r>
            <a:r>
              <a:rPr lang="ro-RO" sz="2000" dirty="0" smtClean="0">
                <a:latin typeface="Times New Roman" panose="02020603050405020304" pitchFamily="18" charset="0"/>
                <a:ea typeface="Times New Roman" panose="02020603050405020304" pitchFamily="18" charset="0"/>
              </a:rPr>
              <a:t>unități </a:t>
            </a:r>
            <a:r>
              <a:rPr lang="ro-RO" sz="2000" dirty="0">
                <a:latin typeface="Times New Roman" panose="02020603050405020304" pitchFamily="18" charset="0"/>
                <a:ea typeface="Times New Roman" panose="02020603050405020304" pitchFamily="18" charset="0"/>
              </a:rPr>
              <a:t>de personal tehnic</a:t>
            </a:r>
            <a:r>
              <a:rPr lang="ro-RO" sz="2000" dirty="0" smtClean="0">
                <a:latin typeface="Times New Roman" panose="02020603050405020304" pitchFamily="18" charset="0"/>
                <a:ea typeface="Times New Roman" panose="02020603050405020304" pitchFamily="18" charset="0"/>
              </a:rPr>
              <a:t>.</a:t>
            </a:r>
            <a:r>
              <a:rPr lang="ro-RO" sz="2000" dirty="0">
                <a:latin typeface="Times New Roman" panose="02020603050405020304" pitchFamily="18" charset="0"/>
                <a:ea typeface="Times New Roman" panose="02020603050405020304" pitchFamily="18" charset="0"/>
              </a:rPr>
              <a:t> </a:t>
            </a:r>
          </a:p>
          <a:p>
            <a:pPr algn="just">
              <a:spcAft>
                <a:spcPts val="0"/>
              </a:spcAft>
              <a:tabLst>
                <a:tab pos="457200" algn="l"/>
              </a:tabLst>
            </a:pPr>
            <a:r>
              <a:rPr lang="ro-RO" sz="2000" dirty="0">
                <a:latin typeface="Times New Roman" panose="02020603050405020304" pitchFamily="18" charset="0"/>
                <a:ea typeface="Times New Roman" panose="02020603050405020304" pitchFamily="18" charset="0"/>
              </a:rPr>
              <a:t>	La </a:t>
            </a:r>
            <a:r>
              <a:rPr lang="en-US" sz="2000" dirty="0" smtClean="0">
                <a:latin typeface="Times New Roman" panose="02020603050405020304" pitchFamily="18" charset="0"/>
                <a:ea typeface="Times New Roman" panose="02020603050405020304" pitchFamily="18" charset="0"/>
              </a:rPr>
              <a:t>30</a:t>
            </a:r>
            <a:r>
              <a:rPr lang="ro-RO" sz="2000" dirty="0" smtClean="0">
                <a:latin typeface="Times New Roman" panose="02020603050405020304" pitchFamily="18" charset="0"/>
                <a:ea typeface="Times New Roman" panose="02020603050405020304" pitchFamily="18" charset="0"/>
              </a:rPr>
              <a:t> </a:t>
            </a:r>
            <a:r>
              <a:rPr lang="en-US" sz="2000" dirty="0" smtClean="0">
                <a:latin typeface="Times New Roman" panose="02020603050405020304" pitchFamily="18" charset="0"/>
                <a:ea typeface="Times New Roman" panose="02020603050405020304" pitchFamily="18" charset="0"/>
              </a:rPr>
              <a:t>noiembrie</a:t>
            </a:r>
            <a:r>
              <a:rPr lang="ro-RO" sz="2000" dirty="0" smtClean="0">
                <a:latin typeface="Times New Roman" panose="02020603050405020304" pitchFamily="18" charset="0"/>
                <a:ea typeface="Times New Roman" panose="02020603050405020304" pitchFamily="18" charset="0"/>
              </a:rPr>
              <a:t> 2018 în cadrul Autorității activează </a:t>
            </a:r>
            <a:r>
              <a:rPr lang="ro-RO" sz="2000" b="1" dirty="0" smtClean="0">
                <a:latin typeface="Times New Roman" panose="02020603050405020304" pitchFamily="18" charset="0"/>
                <a:ea typeface="Times New Roman" panose="02020603050405020304" pitchFamily="18" charset="0"/>
              </a:rPr>
              <a:t>2</a:t>
            </a:r>
            <a:r>
              <a:rPr lang="en-US" sz="2000" b="1" dirty="0" smtClean="0">
                <a:latin typeface="Times New Roman" panose="02020603050405020304" pitchFamily="18" charset="0"/>
                <a:ea typeface="Times New Roman" panose="02020603050405020304" pitchFamily="18" charset="0"/>
              </a:rPr>
              <a:t>6</a:t>
            </a:r>
            <a:r>
              <a:rPr lang="ro-RO" sz="2000" b="1" dirty="0" smtClean="0">
                <a:latin typeface="Times New Roman" panose="02020603050405020304" pitchFamily="18" charset="0"/>
                <a:ea typeface="Times New Roman" panose="02020603050405020304" pitchFamily="18" charset="0"/>
              </a:rPr>
              <a:t> angajați.</a:t>
            </a:r>
            <a:r>
              <a:rPr lang="ro-RO" sz="2000" dirty="0" smtClean="0">
                <a:latin typeface="Times New Roman" panose="02020603050405020304" pitchFamily="18" charset="0"/>
                <a:ea typeface="Times New Roman" panose="02020603050405020304" pitchFamily="18" charset="0"/>
              </a:rPr>
              <a:t> </a:t>
            </a:r>
            <a:r>
              <a:rPr lang="ro-MD" sz="2000" dirty="0" smtClean="0">
                <a:latin typeface="Times New Roman" panose="02020603050405020304" pitchFamily="18" charset="0"/>
                <a:ea typeface="Times New Roman" panose="02020603050405020304" pitchFamily="18" charset="0"/>
              </a:rPr>
              <a:t>Dintre aceștia,  </a:t>
            </a:r>
            <a:r>
              <a:rPr lang="ro-MD" sz="2000" b="1" dirty="0" smtClean="0">
                <a:latin typeface="Times New Roman" panose="02020603050405020304" pitchFamily="18" charset="0"/>
                <a:ea typeface="Times New Roman" panose="02020603050405020304" pitchFamily="18" charset="0"/>
              </a:rPr>
              <a:t>2</a:t>
            </a:r>
            <a:r>
              <a:rPr lang="ro-MD" sz="2000" dirty="0" smtClean="0">
                <a:latin typeface="Times New Roman" panose="02020603050405020304" pitchFamily="18" charset="0"/>
                <a:ea typeface="Times New Roman" panose="02020603050405020304" pitchFamily="18" charset="0"/>
              </a:rPr>
              <a:t>  au </a:t>
            </a:r>
            <a:r>
              <a:rPr lang="ro-MD" sz="2000" dirty="0">
                <a:latin typeface="Times New Roman" panose="02020603050405020304" pitchFamily="18" charset="0"/>
                <a:ea typeface="Times New Roman" panose="02020603050405020304" pitchFamily="18" charset="0"/>
              </a:rPr>
              <a:t>ocupat </a:t>
            </a:r>
            <a:r>
              <a:rPr lang="ro-MD" sz="2000" dirty="0" smtClean="0">
                <a:latin typeface="Times New Roman" panose="02020603050405020304" pitchFamily="18" charset="0"/>
                <a:ea typeface="Times New Roman" panose="02020603050405020304" pitchFamily="18" charset="0"/>
              </a:rPr>
              <a:t> funcțiile  prin  numire</a:t>
            </a:r>
            <a:r>
              <a:rPr lang="ro-MD" sz="2000" dirty="0">
                <a:latin typeface="Times New Roman" panose="02020603050405020304" pitchFamily="18" charset="0"/>
                <a:ea typeface="Times New Roman" panose="02020603050405020304" pitchFamily="18" charset="0"/>
              </a:rPr>
              <a:t>,</a:t>
            </a:r>
            <a:r>
              <a:rPr lang="ro-MD" sz="2000" b="1" dirty="0">
                <a:latin typeface="Times New Roman" panose="02020603050405020304" pitchFamily="18" charset="0"/>
                <a:ea typeface="Times New Roman" panose="02020603050405020304" pitchFamily="18" charset="0"/>
              </a:rPr>
              <a:t> </a:t>
            </a:r>
            <a:r>
              <a:rPr lang="en-US" sz="2000" b="1" dirty="0" smtClean="0">
                <a:latin typeface="Times New Roman" panose="02020603050405020304" pitchFamily="18" charset="0"/>
                <a:ea typeface="Times New Roman" panose="02020603050405020304" pitchFamily="18" charset="0"/>
              </a:rPr>
              <a:t>10</a:t>
            </a:r>
            <a:r>
              <a:rPr lang="ro-MD" sz="2000" dirty="0" smtClean="0">
                <a:latin typeface="Times New Roman" panose="02020603050405020304" pitchFamily="18" charset="0"/>
                <a:ea typeface="Times New Roman" panose="02020603050405020304" pitchFamily="18" charset="0"/>
              </a:rPr>
              <a:t> </a:t>
            </a:r>
            <a:r>
              <a:rPr lang="ro-MD" sz="2000" dirty="0">
                <a:latin typeface="Times New Roman" panose="02020603050405020304" pitchFamily="18" charset="0"/>
                <a:ea typeface="Times New Roman" panose="02020603050405020304" pitchFamily="18" charset="0"/>
              </a:rPr>
              <a:t>– prin transfer, </a:t>
            </a:r>
            <a:r>
              <a:rPr lang="ro-MD" sz="2000" b="1" dirty="0" smtClean="0">
                <a:latin typeface="Times New Roman" panose="02020603050405020304" pitchFamily="18" charset="0"/>
                <a:ea typeface="Times New Roman" panose="02020603050405020304" pitchFamily="18" charset="0"/>
              </a:rPr>
              <a:t>1</a:t>
            </a:r>
            <a:r>
              <a:rPr lang="en-US" sz="2000" b="1" dirty="0" smtClean="0">
                <a:latin typeface="Times New Roman" panose="02020603050405020304" pitchFamily="18" charset="0"/>
                <a:ea typeface="Times New Roman" panose="02020603050405020304" pitchFamily="18" charset="0"/>
              </a:rPr>
              <a:t>3</a:t>
            </a:r>
            <a:r>
              <a:rPr lang="ro-MD" sz="2000" b="1" dirty="0" smtClean="0">
                <a:latin typeface="Times New Roman" panose="02020603050405020304" pitchFamily="18" charset="0"/>
                <a:ea typeface="Times New Roman" panose="02020603050405020304" pitchFamily="18" charset="0"/>
              </a:rPr>
              <a:t> </a:t>
            </a:r>
            <a:r>
              <a:rPr lang="ro-MD" sz="2000" dirty="0">
                <a:latin typeface="Times New Roman" panose="02020603050405020304" pitchFamily="18" charset="0"/>
                <a:ea typeface="Times New Roman" panose="02020603050405020304" pitchFamily="18" charset="0"/>
              </a:rPr>
              <a:t>– prin concurs şi </a:t>
            </a:r>
            <a:r>
              <a:rPr lang="ro-MD" sz="2000" b="1" dirty="0">
                <a:latin typeface="Times New Roman" panose="02020603050405020304" pitchFamily="18" charset="0"/>
                <a:ea typeface="Times New Roman" panose="02020603050405020304" pitchFamily="18" charset="0"/>
              </a:rPr>
              <a:t>1</a:t>
            </a:r>
            <a:r>
              <a:rPr lang="ro-MD" sz="2000" dirty="0">
                <a:latin typeface="Times New Roman" panose="02020603050405020304" pitchFamily="18" charset="0"/>
                <a:ea typeface="Times New Roman" panose="02020603050405020304" pitchFamily="18" charset="0"/>
              </a:rPr>
              <a:t> persoană a fost angajată conform prevederilor Codului muncii</a:t>
            </a:r>
            <a:r>
              <a:rPr lang="ro-MD" sz="2000" dirty="0" smtClean="0">
                <a:latin typeface="Times New Roman" panose="02020603050405020304" pitchFamily="18" charset="0"/>
                <a:ea typeface="Times New Roman" panose="02020603050405020304" pitchFamily="18" charset="0"/>
              </a:rPr>
              <a:t>.</a:t>
            </a:r>
            <a:endParaRPr lang="ro-RO" sz="2000" dirty="0">
              <a:latin typeface="Times New Roman" panose="02020603050405020304" pitchFamily="18" charset="0"/>
              <a:ea typeface="Times New Roman" panose="02020603050405020304" pitchFamily="18" charset="0"/>
            </a:endParaRPr>
          </a:p>
          <a:p>
            <a:pPr algn="just"/>
            <a:r>
              <a:rPr lang="ro-RO" sz="2000" dirty="0" smtClean="0">
                <a:latin typeface="Times New Roman" panose="02020603050405020304" pitchFamily="18" charset="0"/>
                <a:ea typeface="Times New Roman" panose="02020603050405020304" pitchFamily="18" charset="0"/>
              </a:rPr>
              <a:t>      În </a:t>
            </a:r>
            <a:r>
              <a:rPr lang="ro-RO" sz="2000" dirty="0">
                <a:latin typeface="Times New Roman" panose="02020603050405020304" pitchFamily="18" charset="0"/>
                <a:ea typeface="Times New Roman" panose="02020603050405020304" pitchFamily="18" charset="0"/>
              </a:rPr>
              <a:t>scopul suplinirii </a:t>
            </a:r>
            <a:r>
              <a:rPr lang="ro-RO" sz="2000" dirty="0" smtClean="0">
                <a:latin typeface="Times New Roman" panose="02020603050405020304" pitchFamily="18" charset="0"/>
                <a:ea typeface="Times New Roman" panose="02020603050405020304" pitchFamily="18" charset="0"/>
              </a:rPr>
              <a:t>funcțiilor </a:t>
            </a:r>
            <a:r>
              <a:rPr lang="ro-RO" sz="2000" dirty="0">
                <a:latin typeface="Times New Roman" panose="02020603050405020304" pitchFamily="18" charset="0"/>
                <a:ea typeface="Times New Roman" panose="02020603050405020304" pitchFamily="18" charset="0"/>
              </a:rPr>
              <a:t>publice din cadrul </a:t>
            </a:r>
            <a:r>
              <a:rPr lang="ro-RO" sz="2000" dirty="0" smtClean="0">
                <a:latin typeface="Times New Roman" panose="02020603050405020304" pitchFamily="18" charset="0"/>
                <a:ea typeface="Times New Roman" panose="02020603050405020304" pitchFamily="18" charset="0"/>
              </a:rPr>
              <a:t>Autorității, </a:t>
            </a:r>
            <a:r>
              <a:rPr lang="ro-RO" sz="2000" dirty="0">
                <a:latin typeface="Times New Roman" panose="02020603050405020304" pitchFamily="18" charset="0"/>
                <a:ea typeface="Times New Roman" panose="02020603050405020304" pitchFamily="18" charset="0"/>
              </a:rPr>
              <a:t>au fost organizate şi </a:t>
            </a:r>
            <a:r>
              <a:rPr lang="ro-RO" sz="2000" dirty="0" smtClean="0">
                <a:latin typeface="Times New Roman" panose="02020603050405020304" pitchFamily="18" charset="0"/>
                <a:ea typeface="Times New Roman" panose="02020603050405020304" pitchFamily="18" charset="0"/>
              </a:rPr>
              <a:t>desfășurate </a:t>
            </a:r>
            <a:r>
              <a:rPr lang="ro-RO" sz="2000" dirty="0">
                <a:latin typeface="Times New Roman" panose="02020603050405020304" pitchFamily="18" charset="0"/>
                <a:ea typeface="Times New Roman" panose="02020603050405020304" pitchFamily="18" charset="0"/>
              </a:rPr>
              <a:t>în total </a:t>
            </a:r>
            <a:r>
              <a:rPr lang="en-US" sz="2000" b="1" dirty="0" smtClean="0">
                <a:latin typeface="Times New Roman" panose="02020603050405020304" pitchFamily="18" charset="0"/>
                <a:ea typeface="Times New Roman" panose="02020603050405020304" pitchFamily="18" charset="0"/>
              </a:rPr>
              <a:t>23</a:t>
            </a:r>
            <a:r>
              <a:rPr lang="ro-RO" sz="2000" dirty="0" smtClean="0">
                <a:latin typeface="Times New Roman" panose="02020603050405020304" pitchFamily="18" charset="0"/>
                <a:ea typeface="Times New Roman" panose="02020603050405020304" pitchFamily="18" charset="0"/>
              </a:rPr>
              <a:t> concursuri,</a:t>
            </a:r>
            <a:r>
              <a:rPr lang="en-US" sz="2000" dirty="0" smtClean="0">
                <a:latin typeface="Times New Roman" panose="02020603050405020304" pitchFamily="18" charset="0"/>
                <a:ea typeface="Times New Roman" panose="02020603050405020304" pitchFamily="18" charset="0"/>
              </a:rPr>
              <a:t>10</a:t>
            </a:r>
            <a:r>
              <a:rPr lang="ro-RO" sz="2000" dirty="0" smtClean="0">
                <a:latin typeface="Times New Roman" panose="02020603050405020304" pitchFamily="18" charset="0"/>
                <a:ea typeface="Times New Roman" panose="02020603050405020304" pitchFamily="18" charset="0"/>
              </a:rPr>
              <a:t> </a:t>
            </a:r>
            <a:r>
              <a:rPr lang="ro-RO" sz="2000" dirty="0">
                <a:latin typeface="Times New Roman" panose="02020603050405020304" pitchFamily="18" charset="0"/>
                <a:ea typeface="Times New Roman" panose="02020603050405020304" pitchFamily="18" charset="0"/>
              </a:rPr>
              <a:t>dintre care au fost prelungite, în cadrul cărora au fost puse în </a:t>
            </a:r>
            <a:r>
              <a:rPr lang="ro-RO" sz="2000" dirty="0" smtClean="0">
                <a:latin typeface="Times New Roman" panose="02020603050405020304" pitchFamily="18" charset="0"/>
                <a:ea typeface="Times New Roman" panose="02020603050405020304" pitchFamily="18" charset="0"/>
              </a:rPr>
              <a:t>competiție </a:t>
            </a:r>
            <a:r>
              <a:rPr lang="ro-RO" sz="2000" dirty="0">
                <a:latin typeface="Times New Roman" panose="02020603050405020304" pitchFamily="18" charset="0"/>
                <a:ea typeface="Times New Roman" panose="02020603050405020304" pitchFamily="18" charset="0"/>
              </a:rPr>
              <a:t>în total </a:t>
            </a:r>
            <a:r>
              <a:rPr lang="en-US" sz="2000" b="1" dirty="0" smtClean="0">
                <a:latin typeface="Times New Roman" panose="02020603050405020304" pitchFamily="18" charset="0"/>
                <a:ea typeface="Times New Roman" panose="02020603050405020304" pitchFamily="18" charset="0"/>
              </a:rPr>
              <a:t>62</a:t>
            </a:r>
            <a:r>
              <a:rPr lang="ro-RO" sz="2000" b="1" dirty="0" smtClean="0">
                <a:latin typeface="Times New Roman" panose="02020603050405020304" pitchFamily="18" charset="0"/>
                <a:ea typeface="Times New Roman" panose="02020603050405020304" pitchFamily="18" charset="0"/>
              </a:rPr>
              <a:t> </a:t>
            </a:r>
            <a:r>
              <a:rPr lang="ro-RO" sz="2000" b="1" dirty="0">
                <a:latin typeface="Times New Roman" panose="02020603050405020304" pitchFamily="18" charset="0"/>
                <a:ea typeface="Times New Roman" panose="02020603050405020304" pitchFamily="18" charset="0"/>
              </a:rPr>
              <a:t>posturi de muncă.</a:t>
            </a:r>
            <a:endParaRPr lang="ro-RO" sz="2000" dirty="0"/>
          </a:p>
        </p:txBody>
      </p:sp>
      <p:graphicFrame>
        <p:nvGraphicFramePr>
          <p:cNvPr id="6" name="Объект 12"/>
          <p:cNvGraphicFramePr>
            <a:graphicFrameLocks/>
          </p:cNvGraphicFramePr>
          <p:nvPr>
            <p:extLst>
              <p:ext uri="{D42A27DB-BD31-4B8C-83A1-F6EECF244321}">
                <p14:modId xmlns:p14="http://schemas.microsoft.com/office/powerpoint/2010/main" val="26822929"/>
              </p:ext>
            </p:extLst>
          </p:nvPr>
        </p:nvGraphicFramePr>
        <p:xfrm>
          <a:off x="1484312" y="3789422"/>
          <a:ext cx="10597198" cy="281711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427293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5920" y="114301"/>
            <a:ext cx="10104120" cy="811530"/>
          </a:xfrm>
        </p:spPr>
        <p:txBody>
          <a:bodyPr>
            <a:normAutofit/>
          </a:bodyPr>
          <a:lstStyle/>
          <a:p>
            <a:r>
              <a:rPr lang="ro-MD" sz="2800" b="1" u="sng" dirty="0" smtClean="0">
                <a:latin typeface="Times New Roman" panose="02020603050405020304" pitchFamily="18" charset="0"/>
                <a:cs typeface="Times New Roman" panose="02020603050405020304" pitchFamily="18" charset="0"/>
              </a:rPr>
              <a:t>Gradul de suplinire a funcțiilor ANI (pe subdiviziuni):</a:t>
            </a:r>
            <a:endParaRPr lang="ru-RU" sz="2800" b="1" u="sng"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645920" y="925831"/>
            <a:ext cx="10104120" cy="5852159"/>
          </a:xfrm>
        </p:spPr>
        <p:txBody>
          <a:bodyPr>
            <a:normAutofit/>
          </a:bodyPr>
          <a:lstStyle/>
          <a:p>
            <a:pPr marL="0" lvl="0" indent="0" algn="just">
              <a:lnSpc>
                <a:spcPct val="107000"/>
              </a:lnSpc>
              <a:spcAft>
                <a:spcPts val="0"/>
              </a:spcAft>
              <a:buNone/>
              <a:tabLst>
                <a:tab pos="90170" algn="l"/>
              </a:tabLst>
            </a:pPr>
            <a:r>
              <a:rPr lang="ro-MD" sz="2200" dirty="0" smtClean="0">
                <a:latin typeface="Times New Roman" panose="02020603050405020304" pitchFamily="18" charset="0"/>
                <a:ea typeface="Calibri" panose="020F0502020204030204" pitchFamily="34" charset="0"/>
                <a:cs typeface="Times New Roman" panose="02020603050405020304" pitchFamily="18" charset="0"/>
              </a:rPr>
              <a:t>      </a:t>
            </a:r>
          </a:p>
          <a:p>
            <a:pPr marL="0" indent="0">
              <a:buNone/>
            </a:pPr>
            <a:endParaRPr lang="ru-RU" dirty="0"/>
          </a:p>
        </p:txBody>
      </p:sp>
      <p:pic>
        <p:nvPicPr>
          <p:cNvPr id="4" name="Рисунок 3"/>
          <p:cNvPicPr>
            <a:picLocks noChangeAspect="1"/>
          </p:cNvPicPr>
          <p:nvPr/>
        </p:nvPicPr>
        <p:blipFill>
          <a:blip r:embed="rId2"/>
          <a:stretch>
            <a:fillRect/>
          </a:stretch>
        </p:blipFill>
        <p:spPr>
          <a:xfrm>
            <a:off x="472383" y="1"/>
            <a:ext cx="1173537" cy="1162620"/>
          </a:xfrm>
          <a:prstGeom prst="rect">
            <a:avLst/>
          </a:prstGeom>
        </p:spPr>
      </p:pic>
      <p:graphicFrame>
        <p:nvGraphicFramePr>
          <p:cNvPr id="5" name="Таблица 4"/>
          <p:cNvGraphicFramePr>
            <a:graphicFrameLocks noGrp="1"/>
          </p:cNvGraphicFramePr>
          <p:nvPr>
            <p:extLst>
              <p:ext uri="{D42A27DB-BD31-4B8C-83A1-F6EECF244321}">
                <p14:modId xmlns:p14="http://schemas.microsoft.com/office/powerpoint/2010/main" val="847323863"/>
              </p:ext>
            </p:extLst>
          </p:nvPr>
        </p:nvGraphicFramePr>
        <p:xfrm>
          <a:off x="1325880" y="1299781"/>
          <a:ext cx="10424160" cy="4785360"/>
        </p:xfrm>
        <a:graphic>
          <a:graphicData uri="http://schemas.openxmlformats.org/drawingml/2006/table">
            <a:tbl>
              <a:tblPr firstRow="1" bandRow="1">
                <a:tableStyleId>{5C22544A-7EE6-4342-B048-85BDC9FD1C3A}</a:tableStyleId>
              </a:tblPr>
              <a:tblGrid>
                <a:gridCol w="3680460">
                  <a:extLst>
                    <a:ext uri="{9D8B030D-6E8A-4147-A177-3AD203B41FA5}">
                      <a16:colId xmlns:a16="http://schemas.microsoft.com/office/drawing/2014/main" val="20000"/>
                    </a:ext>
                  </a:extLst>
                </a:gridCol>
                <a:gridCol w="2054457">
                  <a:extLst>
                    <a:ext uri="{9D8B030D-6E8A-4147-A177-3AD203B41FA5}">
                      <a16:colId xmlns:a16="http://schemas.microsoft.com/office/drawing/2014/main" val="20001"/>
                    </a:ext>
                  </a:extLst>
                </a:gridCol>
                <a:gridCol w="2083203">
                  <a:extLst>
                    <a:ext uri="{9D8B030D-6E8A-4147-A177-3AD203B41FA5}">
                      <a16:colId xmlns:a16="http://schemas.microsoft.com/office/drawing/2014/main" val="20002"/>
                    </a:ext>
                  </a:extLst>
                </a:gridCol>
                <a:gridCol w="2606040">
                  <a:extLst>
                    <a:ext uri="{9D8B030D-6E8A-4147-A177-3AD203B41FA5}">
                      <a16:colId xmlns:a16="http://schemas.microsoft.com/office/drawing/2014/main" val="20003"/>
                    </a:ext>
                  </a:extLst>
                </a:gridCol>
              </a:tblGrid>
              <a:tr h="370840">
                <a:tc>
                  <a:txBody>
                    <a:bodyPr/>
                    <a:lstStyle/>
                    <a:p>
                      <a:pPr algn="ctr"/>
                      <a:r>
                        <a:rPr lang="ro-RO" dirty="0" smtClean="0"/>
                        <a:t>Denumirea subdiviziunii</a:t>
                      </a:r>
                      <a:endParaRPr lang="ro-RO" dirty="0"/>
                    </a:p>
                  </a:txBody>
                  <a:tcPr/>
                </a:tc>
                <a:tc>
                  <a:txBody>
                    <a:bodyPr/>
                    <a:lstStyle/>
                    <a:p>
                      <a:pPr algn="ctr"/>
                      <a:r>
                        <a:rPr lang="ro-RO" dirty="0" smtClean="0"/>
                        <a:t>Funcții suplinite</a:t>
                      </a:r>
                      <a:endParaRPr lang="ro-RO" dirty="0"/>
                    </a:p>
                  </a:txBody>
                  <a:tcPr/>
                </a:tc>
                <a:tc>
                  <a:txBody>
                    <a:bodyPr/>
                    <a:lstStyle/>
                    <a:p>
                      <a:pPr algn="ctr"/>
                      <a:r>
                        <a:rPr lang="ro-RO" dirty="0" smtClean="0"/>
                        <a:t>Funcții vacante</a:t>
                      </a:r>
                      <a:endParaRPr lang="ro-RO" dirty="0"/>
                    </a:p>
                  </a:txBody>
                  <a:tcPr/>
                </a:tc>
                <a:tc>
                  <a:txBody>
                    <a:bodyPr/>
                    <a:lstStyle/>
                    <a:p>
                      <a:pPr algn="ctr"/>
                      <a:r>
                        <a:rPr lang="ro-RO" dirty="0" smtClean="0"/>
                        <a:t>Gradul de suplinire în %</a:t>
                      </a:r>
                      <a:endParaRPr lang="ro-RO" dirty="0"/>
                    </a:p>
                  </a:txBody>
                  <a:tcPr/>
                </a:tc>
                <a:extLst>
                  <a:ext uri="{0D108BD9-81ED-4DB2-BD59-A6C34878D82A}">
                    <a16:rowId xmlns:a16="http://schemas.microsoft.com/office/drawing/2014/main" val="10000"/>
                  </a:ext>
                </a:extLst>
              </a:tr>
              <a:tr h="370840">
                <a:tc>
                  <a:txBody>
                    <a:bodyPr/>
                    <a:lstStyle/>
                    <a:p>
                      <a:pPr algn="ctr"/>
                      <a:r>
                        <a:rPr lang="ro-RO" b="1" dirty="0" smtClean="0">
                          <a:latin typeface="Times New Roman" panose="02020603050405020304" pitchFamily="18" charset="0"/>
                          <a:cs typeface="Times New Roman" panose="02020603050405020304" pitchFamily="18" charset="0"/>
                        </a:rPr>
                        <a:t>Conducerea</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2</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0</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100</a:t>
                      </a:r>
                      <a:endParaRPr lang="ro-RO"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370840">
                <a:tc>
                  <a:txBody>
                    <a:bodyPr/>
                    <a:lstStyle/>
                    <a:p>
                      <a:pPr algn="just"/>
                      <a:r>
                        <a:rPr lang="ro-RO" b="1" dirty="0" smtClean="0">
                          <a:latin typeface="Times New Roman" panose="02020603050405020304" pitchFamily="18" charset="0"/>
                          <a:cs typeface="Times New Roman" panose="02020603050405020304" pitchFamily="18" charset="0"/>
                        </a:rPr>
                        <a:t>Serviciul securitate, audit şi control al integrității </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0</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4</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0</a:t>
                      </a:r>
                      <a:endParaRPr lang="ro-RO"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370840">
                <a:tc>
                  <a:txBody>
                    <a:bodyPr/>
                    <a:lstStyle/>
                    <a:p>
                      <a:pPr algn="just"/>
                      <a:r>
                        <a:rPr lang="ro-RO" b="1" dirty="0" smtClean="0">
                          <a:latin typeface="Times New Roman" panose="02020603050405020304" pitchFamily="18" charset="0"/>
                          <a:cs typeface="Times New Roman" panose="02020603050405020304" pitchFamily="18" charset="0"/>
                        </a:rPr>
                        <a:t>Inspectoratul de integritate</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en-US" b="1" dirty="0" smtClean="0">
                          <a:latin typeface="Times New Roman" panose="02020603050405020304" pitchFamily="18" charset="0"/>
                          <a:cs typeface="Times New Roman" panose="02020603050405020304" pitchFamily="18" charset="0"/>
                        </a:rPr>
                        <a:t>7</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3</a:t>
                      </a:r>
                      <a:r>
                        <a:rPr lang="en-US" b="1" dirty="0" smtClean="0">
                          <a:latin typeface="Times New Roman" panose="02020603050405020304" pitchFamily="18" charset="0"/>
                          <a:cs typeface="Times New Roman" panose="02020603050405020304" pitchFamily="18" charset="0"/>
                        </a:rPr>
                        <a:t>6</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en-US" b="1" dirty="0" smtClean="0">
                          <a:latin typeface="Times New Roman" panose="02020603050405020304" pitchFamily="18" charset="0"/>
                          <a:cs typeface="Times New Roman" panose="02020603050405020304" pitchFamily="18" charset="0"/>
                        </a:rPr>
                        <a:t>16,3</a:t>
                      </a:r>
                      <a:endParaRPr lang="ro-RO"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r h="370840">
                <a:tc>
                  <a:txBody>
                    <a:bodyPr/>
                    <a:lstStyle/>
                    <a:p>
                      <a:pPr algn="just"/>
                      <a:r>
                        <a:rPr lang="ro-RO" b="1" dirty="0" smtClean="0">
                          <a:latin typeface="Times New Roman" panose="02020603050405020304" pitchFamily="18" charset="0"/>
                          <a:cs typeface="Times New Roman" panose="02020603050405020304" pitchFamily="18" charset="0"/>
                        </a:rPr>
                        <a:t>Direcția evaluare, prevenire și implementare a politicilor</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4</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2</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66,7</a:t>
                      </a:r>
                      <a:endParaRPr lang="ro-RO"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4"/>
                  </a:ext>
                </a:extLst>
              </a:tr>
              <a:tr h="370840">
                <a:tc>
                  <a:txBody>
                    <a:bodyPr/>
                    <a:lstStyle/>
                    <a:p>
                      <a:pPr algn="just"/>
                      <a:r>
                        <a:rPr lang="ro-RO" b="1" dirty="0" smtClean="0">
                          <a:latin typeface="Times New Roman" panose="02020603050405020304" pitchFamily="18" charset="0"/>
                          <a:cs typeface="Times New Roman" panose="02020603050405020304" pitchFamily="18" charset="0"/>
                        </a:rPr>
                        <a:t>Direcția juridică</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4</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2</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66,7</a:t>
                      </a:r>
                      <a:endParaRPr lang="ro-RO"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5"/>
                  </a:ext>
                </a:extLst>
              </a:tr>
              <a:tr h="370840">
                <a:tc>
                  <a:txBody>
                    <a:bodyPr/>
                    <a:lstStyle/>
                    <a:p>
                      <a:pPr algn="just"/>
                      <a:r>
                        <a:rPr lang="ro-RO" b="1" dirty="0" smtClean="0">
                          <a:latin typeface="Times New Roman" panose="02020603050405020304" pitchFamily="18" charset="0"/>
                          <a:cs typeface="Times New Roman" panose="02020603050405020304" pitchFamily="18" charset="0"/>
                        </a:rPr>
                        <a:t>Direcția resurse umane și documentare</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en-US" b="1" dirty="0" smtClean="0">
                          <a:latin typeface="Times New Roman" panose="02020603050405020304" pitchFamily="18" charset="0"/>
                          <a:cs typeface="Times New Roman" panose="02020603050405020304" pitchFamily="18" charset="0"/>
                        </a:rPr>
                        <a:t>5</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en-US" b="1" dirty="0" smtClean="0">
                          <a:latin typeface="Times New Roman" panose="02020603050405020304" pitchFamily="18" charset="0"/>
                          <a:cs typeface="Times New Roman" panose="02020603050405020304" pitchFamily="18" charset="0"/>
                        </a:rPr>
                        <a:t>0</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en-US" b="1" dirty="0" smtClean="0">
                          <a:latin typeface="Times New Roman" panose="02020603050405020304" pitchFamily="18" charset="0"/>
                          <a:cs typeface="Times New Roman" panose="02020603050405020304" pitchFamily="18" charset="0"/>
                        </a:rPr>
                        <a:t>100</a:t>
                      </a:r>
                      <a:endParaRPr lang="ro-RO"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6"/>
                  </a:ext>
                </a:extLst>
              </a:tr>
              <a:tr h="370840">
                <a:tc>
                  <a:txBody>
                    <a:bodyPr/>
                    <a:lstStyle/>
                    <a:p>
                      <a:pPr algn="just"/>
                      <a:r>
                        <a:rPr lang="ro-RO" b="1" dirty="0" smtClean="0">
                          <a:latin typeface="Times New Roman" panose="02020603050405020304" pitchFamily="18" charset="0"/>
                          <a:cs typeface="Times New Roman" panose="02020603050405020304" pitchFamily="18" charset="0"/>
                        </a:rPr>
                        <a:t>Direcția financiară și administrare</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3</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3</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50</a:t>
                      </a:r>
                      <a:endParaRPr lang="ro-RO"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7"/>
                  </a:ext>
                </a:extLst>
              </a:tr>
              <a:tr h="370840">
                <a:tc>
                  <a:txBody>
                    <a:bodyPr/>
                    <a:lstStyle/>
                    <a:p>
                      <a:pPr algn="just"/>
                      <a:r>
                        <a:rPr lang="ro-RO" b="1" dirty="0" smtClean="0">
                          <a:latin typeface="Times New Roman" panose="02020603050405020304" pitchFamily="18" charset="0"/>
                          <a:cs typeface="Times New Roman" panose="02020603050405020304" pitchFamily="18" charset="0"/>
                        </a:rPr>
                        <a:t>Serviciul cooperare și relații cu publicul</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1</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1</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50</a:t>
                      </a:r>
                      <a:endParaRPr lang="ro-RO"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8"/>
                  </a:ext>
                </a:extLst>
              </a:tr>
              <a:tr h="370840">
                <a:tc>
                  <a:txBody>
                    <a:bodyPr/>
                    <a:lstStyle/>
                    <a:p>
                      <a:pPr algn="just"/>
                      <a:r>
                        <a:rPr lang="ro-RO" b="1" dirty="0" smtClean="0">
                          <a:latin typeface="Times New Roman" panose="02020603050405020304" pitchFamily="18" charset="0"/>
                          <a:cs typeface="Times New Roman" panose="02020603050405020304" pitchFamily="18" charset="0"/>
                        </a:rPr>
                        <a:t>Serviciul tehnologii informaționale</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0</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2</a:t>
                      </a:r>
                      <a:endParaRPr lang="ro-RO" b="1" dirty="0">
                        <a:latin typeface="Times New Roman" panose="02020603050405020304" pitchFamily="18" charset="0"/>
                        <a:cs typeface="Times New Roman" panose="02020603050405020304" pitchFamily="18" charset="0"/>
                      </a:endParaRPr>
                    </a:p>
                  </a:txBody>
                  <a:tcPr/>
                </a:tc>
                <a:tc>
                  <a:txBody>
                    <a:bodyPr/>
                    <a:lstStyle/>
                    <a:p>
                      <a:pPr algn="ctr"/>
                      <a:r>
                        <a:rPr lang="ro-RO" b="1" dirty="0" smtClean="0">
                          <a:latin typeface="Times New Roman" panose="02020603050405020304" pitchFamily="18" charset="0"/>
                          <a:cs typeface="Times New Roman" panose="02020603050405020304" pitchFamily="18" charset="0"/>
                        </a:rPr>
                        <a:t>0</a:t>
                      </a:r>
                      <a:endParaRPr lang="ro-RO"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581074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5920" y="114301"/>
            <a:ext cx="10104120" cy="811530"/>
          </a:xfrm>
        </p:spPr>
        <p:txBody>
          <a:bodyPr>
            <a:normAutofit/>
          </a:bodyPr>
          <a:lstStyle/>
          <a:p>
            <a:r>
              <a:rPr lang="ro-MD" sz="2800" b="1" u="sng" dirty="0" smtClean="0">
                <a:latin typeface="Times New Roman" panose="02020603050405020304" pitchFamily="18" charset="0"/>
                <a:cs typeface="Times New Roman" panose="02020603050405020304" pitchFamily="18" charset="0"/>
              </a:rPr>
              <a:t>Acțiunile de </a:t>
            </a:r>
            <a:r>
              <a:rPr lang="ro-MD" sz="2800" b="1" u="sng" smtClean="0">
                <a:latin typeface="Times New Roman" panose="02020603050405020304" pitchFamily="18" charset="0"/>
                <a:cs typeface="Times New Roman" panose="02020603050405020304" pitchFamily="18" charset="0"/>
              </a:rPr>
              <a:t>perspectivă a </a:t>
            </a:r>
            <a:r>
              <a:rPr lang="ro-MD" sz="2800" b="1" u="sng" dirty="0" smtClean="0">
                <a:latin typeface="Times New Roman" panose="02020603050405020304" pitchFamily="18" charset="0"/>
                <a:cs typeface="Times New Roman" panose="02020603050405020304" pitchFamily="18" charset="0"/>
              </a:rPr>
              <a:t>anului curent:</a:t>
            </a:r>
            <a:endParaRPr lang="ru-RU" sz="2800" b="1" u="sng"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645920" y="925831"/>
            <a:ext cx="10104120" cy="5852159"/>
          </a:xfrm>
        </p:spPr>
        <p:txBody>
          <a:bodyPr>
            <a:normAutofit fontScale="92500" lnSpcReduction="20000"/>
          </a:bodyPr>
          <a:lstStyle/>
          <a:p>
            <a:pPr marL="0" lvl="0" indent="0" algn="just">
              <a:lnSpc>
                <a:spcPct val="107000"/>
              </a:lnSpc>
              <a:spcAft>
                <a:spcPts val="0"/>
              </a:spcAft>
              <a:buNone/>
              <a:tabLst>
                <a:tab pos="90170" algn="l"/>
              </a:tabLst>
            </a:pPr>
            <a:r>
              <a:rPr lang="ro-MD" sz="2200" dirty="0" smtClean="0">
                <a:latin typeface="Times New Roman" panose="02020603050405020304" pitchFamily="18" charset="0"/>
                <a:ea typeface="Calibri" panose="020F0502020204030204" pitchFamily="34" charset="0"/>
                <a:cs typeface="Times New Roman" panose="02020603050405020304" pitchFamily="18" charset="0"/>
              </a:rPr>
              <a:t>      </a:t>
            </a:r>
          </a:p>
          <a:p>
            <a:pPr marL="342900" lvl="0" indent="-342900" algn="just">
              <a:lnSpc>
                <a:spcPct val="107000"/>
              </a:lnSpc>
              <a:spcAft>
                <a:spcPts val="0"/>
              </a:spcAft>
              <a:buFont typeface="Wingdings" panose="05000000000000000000" pitchFamily="2" charset="2"/>
              <a:buChar char=""/>
              <a:tabLst>
                <a:tab pos="90170" algn="l"/>
              </a:tabLst>
            </a:pPr>
            <a:r>
              <a:rPr lang="ro-MD" sz="2200" dirty="0" smtClean="0">
                <a:latin typeface="Times New Roman" panose="02020603050405020304" pitchFamily="18" charset="0"/>
                <a:ea typeface="Calibri" panose="020F0502020204030204" pitchFamily="34" charset="0"/>
                <a:cs typeface="Times New Roman" panose="02020603050405020304" pitchFamily="18" charset="0"/>
              </a:rPr>
              <a:t>Asigurarea </a:t>
            </a:r>
            <a:r>
              <a:rPr lang="ro-MD" sz="2200" dirty="0">
                <a:latin typeface="Times New Roman" panose="02020603050405020304" pitchFamily="18" charset="0"/>
                <a:ea typeface="Calibri" panose="020F0502020204030204" pitchFamily="34" charset="0"/>
                <a:cs typeface="Times New Roman" panose="02020603050405020304" pitchFamily="18" charset="0"/>
              </a:rPr>
              <a:t>organizării unui proces sistematic şi planificat de perfecționare profesională continuă a inspectorilor de integritate și a funcționarilor publici ai aparatului Autorității</a:t>
            </a:r>
            <a:r>
              <a:rPr lang="ro-RO" sz="2200" dirty="0">
                <a:latin typeface="Times New Roman" panose="02020603050405020304" pitchFamily="18" charset="0"/>
                <a:ea typeface="Calibri" panose="020F0502020204030204" pitchFamily="34" charset="0"/>
                <a:cs typeface="Times New Roman" panose="02020603050405020304" pitchFamily="18" charset="0"/>
              </a:rPr>
              <a:t>;</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Wingdings" panose="05000000000000000000" pitchFamily="2" charset="2"/>
              <a:buChar char=""/>
              <a:tabLst>
                <a:tab pos="90170" algn="l"/>
              </a:tabLst>
            </a:pPr>
            <a:r>
              <a:rPr lang="ro-MD" sz="2200" dirty="0" smtClean="0">
                <a:latin typeface="Times New Roman" panose="02020603050405020304" pitchFamily="18" charset="0"/>
                <a:ea typeface="Calibri" panose="020F0502020204030204" pitchFamily="34" charset="0"/>
                <a:cs typeface="Times New Roman" panose="02020603050405020304" pitchFamily="18" charset="0"/>
              </a:rPr>
              <a:t>Ajustarea</a:t>
            </a:r>
            <a:r>
              <a:rPr lang="ro-MD" sz="2200" dirty="0">
                <a:latin typeface="Times New Roman" panose="02020603050405020304" pitchFamily="18" charset="0"/>
                <a:ea typeface="Calibri" panose="020F0502020204030204" pitchFamily="34" charset="0"/>
                <a:cs typeface="Times New Roman" panose="02020603050405020304" pitchFamily="18" charset="0"/>
              </a:rPr>
              <a:t>, mentenanța, administrarea şi dezvoltarea </a:t>
            </a:r>
            <a:r>
              <a:rPr lang="ro-MD" sz="2200" dirty="0" smtClean="0">
                <a:latin typeface="Times New Roman" panose="02020603050405020304" pitchFamily="18" charset="0"/>
                <a:ea typeface="Calibri" panose="020F0502020204030204" pitchFamily="34" charset="0"/>
                <a:cs typeface="Times New Roman" panose="02020603050405020304" pitchFamily="18" charset="0"/>
              </a:rPr>
              <a:t>SI ”e-Integritate</a:t>
            </a:r>
            <a:r>
              <a:rPr lang="ro-MD" sz="2200" dirty="0">
                <a:latin typeface="Times New Roman" panose="02020603050405020304" pitchFamily="18" charset="0"/>
                <a:ea typeface="Calibri" panose="020F0502020204030204" pitchFamily="34" charset="0"/>
                <a:cs typeface="Times New Roman" panose="02020603050405020304" pitchFamily="18" charset="0"/>
              </a:rPr>
              <a:t>” cu noi </a:t>
            </a:r>
            <a:r>
              <a:rPr lang="ro-MD" sz="2200" dirty="0" smtClean="0">
                <a:latin typeface="Times New Roman" panose="02020603050405020304" pitchFamily="18" charset="0"/>
                <a:ea typeface="Calibri" panose="020F0502020204030204" pitchFamily="34" charset="0"/>
                <a:cs typeface="Times New Roman" panose="02020603050405020304" pitchFamily="18" charset="0"/>
              </a:rPr>
              <a:t>module și </a:t>
            </a:r>
            <a:r>
              <a:rPr lang="ro-MD" sz="2200" dirty="0">
                <a:latin typeface="Times New Roman" panose="02020603050405020304" pitchFamily="18" charset="0"/>
                <a:ea typeface="Calibri" panose="020F0502020204030204" pitchFamily="34" charset="0"/>
                <a:cs typeface="Times New Roman" panose="02020603050405020304" pitchFamily="18" charset="0"/>
              </a:rPr>
              <a:t>registre;</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panose="05000000000000000000" pitchFamily="2" charset="2"/>
              <a:buChar char=""/>
              <a:tabLst>
                <a:tab pos="90170" algn="l"/>
              </a:tabLst>
            </a:pPr>
            <a:r>
              <a:rPr lang="ro-RO" sz="2200" dirty="0">
                <a:latin typeface="Times New Roman" panose="02020603050405020304" pitchFamily="18" charset="0"/>
                <a:ea typeface="Calibri" panose="020F0502020204030204" pitchFamily="34" charset="0"/>
                <a:cs typeface="Times New Roman" panose="02020603050405020304" pitchFamily="18" charset="0"/>
              </a:rPr>
              <a:t>Introducerea standardelor UE/internaționale în activitatea instituțională</a:t>
            </a:r>
            <a:r>
              <a:rPr lang="ro-MD" sz="2200" dirty="0">
                <a:latin typeface="Times New Roman" panose="02020603050405020304" pitchFamily="18" charset="0"/>
                <a:ea typeface="Calibri" panose="020F0502020204030204" pitchFamily="34" charset="0"/>
                <a:cs typeface="Times New Roman" panose="02020603050405020304" pitchFamily="18" charset="0"/>
              </a:rPr>
              <a:t>, cu </a:t>
            </a:r>
            <a:r>
              <a:rPr lang="ro-RO" sz="2200" dirty="0" smtClean="0">
                <a:latin typeface="Times New Roman" panose="02020603050405020304" pitchFamily="18" charset="0"/>
                <a:ea typeface="Calibri" panose="020F0502020204030204" pitchFamily="34" charset="0"/>
                <a:cs typeface="Times New Roman" panose="02020603050405020304" pitchFamily="18" charset="0"/>
              </a:rPr>
              <a:t>implementarea </a:t>
            </a:r>
            <a:r>
              <a:rPr lang="ro-RO" sz="2200" dirty="0">
                <a:latin typeface="Times New Roman" panose="02020603050405020304" pitchFamily="18" charset="0"/>
                <a:ea typeface="Calibri" panose="020F0502020204030204" pitchFamily="34" charset="0"/>
                <a:cs typeface="Times New Roman" panose="02020603050405020304" pitchFamily="18" charset="0"/>
              </a:rPr>
              <a:t>bunelor practici din instituțiile similare de peste hotarele țării;</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Wingdings" panose="05000000000000000000" pitchFamily="2" charset="2"/>
              <a:buChar char=""/>
              <a:tabLst>
                <a:tab pos="90170" algn="l"/>
              </a:tabLst>
            </a:pPr>
            <a:r>
              <a:rPr lang="ro-MD" sz="2200" dirty="0">
                <a:latin typeface="Times New Roman" panose="02020603050405020304" pitchFamily="18" charset="0"/>
                <a:ea typeface="Calibri" panose="020F0502020204030204" pitchFamily="34" charset="0"/>
                <a:cs typeface="Times New Roman" panose="02020603050405020304" pitchFamily="18" charset="0"/>
              </a:rPr>
              <a:t>Definitivarea cadrului normativ intern, ce reglementează activitatea ANI;</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Wingdings" panose="05000000000000000000" pitchFamily="2" charset="2"/>
              <a:buChar char=""/>
              <a:tabLst>
                <a:tab pos="90170" algn="l"/>
              </a:tabLst>
            </a:pPr>
            <a:r>
              <a:rPr lang="ro-MD" sz="2200" dirty="0">
                <a:latin typeface="Times New Roman" panose="02020603050405020304" pitchFamily="18" charset="0"/>
                <a:ea typeface="Calibri" panose="020F0502020204030204" pitchFamily="34" charset="0"/>
                <a:cs typeface="Times New Roman" panose="02020603050405020304" pitchFamily="18" charset="0"/>
              </a:rPr>
              <a:t>Asigurarea integrității în sistemul public prin efectuarea creșterea numărului de controale de către inspectorii de integritate;</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Wingdings" panose="05000000000000000000" pitchFamily="2" charset="2"/>
              <a:buChar char=""/>
              <a:tabLst>
                <a:tab pos="90170" algn="l"/>
              </a:tabLst>
            </a:pPr>
            <a:r>
              <a:rPr lang="ro-MD" sz="2200" dirty="0">
                <a:latin typeface="Times New Roman" panose="02020603050405020304" pitchFamily="18" charset="0"/>
                <a:ea typeface="Calibri" panose="020F0502020204030204" pitchFamily="34" charset="0"/>
                <a:cs typeface="Times New Roman" panose="02020603050405020304" pitchFamily="18" charset="0"/>
              </a:rPr>
              <a:t>Asigurarea infrastructurii ANI (reparația noului sediu alocat, logistica necesară de </a:t>
            </a:r>
            <a:r>
              <a:rPr lang="ro-MD" sz="2200" dirty="0" smtClean="0">
                <a:latin typeface="Times New Roman" panose="02020603050405020304" pitchFamily="18" charset="0"/>
                <a:ea typeface="Calibri" panose="020F0502020204030204" pitchFamily="34" charset="0"/>
                <a:cs typeface="Times New Roman" panose="02020603050405020304" pitchFamily="18" charset="0"/>
              </a:rPr>
              <a:t>transportare </a:t>
            </a:r>
            <a:r>
              <a:rPr lang="ro-MD" sz="2200" dirty="0">
                <a:latin typeface="Times New Roman" panose="02020603050405020304" pitchFamily="18" charset="0"/>
                <a:ea typeface="Calibri" panose="020F0502020204030204" pitchFamily="34" charset="0"/>
                <a:cs typeface="Times New Roman" panose="02020603050405020304" pitchFamily="18" charset="0"/>
              </a:rPr>
              <a:t>a bunurilor, de creare a condițiilor necesare de muncă pentru angajați cu dotarea tehnică </a:t>
            </a:r>
            <a:r>
              <a:rPr lang="ro-MD" sz="2200" dirty="0" smtClean="0">
                <a:latin typeface="Times New Roman" panose="02020603050405020304" pitchFamily="18" charset="0"/>
                <a:ea typeface="Calibri" panose="020F0502020204030204" pitchFamily="34" charset="0"/>
                <a:cs typeface="Times New Roman" panose="02020603050405020304" pitchFamily="18" charset="0"/>
              </a:rPr>
              <a:t>necesară);</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Wingdings" panose="05000000000000000000" pitchFamily="2" charset="2"/>
              <a:buChar char=""/>
              <a:tabLst>
                <a:tab pos="90170" algn="l"/>
              </a:tabLst>
            </a:pPr>
            <a:r>
              <a:rPr lang="ro-MD" sz="2200" dirty="0">
                <a:latin typeface="Times New Roman" panose="02020603050405020304" pitchFamily="18" charset="0"/>
                <a:ea typeface="Calibri" panose="020F0502020204030204" pitchFamily="34" charset="0"/>
                <a:cs typeface="Times New Roman" panose="02020603050405020304" pitchFamily="18" charset="0"/>
              </a:rPr>
              <a:t>Evoluția pozitivă a ANI în percepția publică și încrederea societății civile în ANI;</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hangingPunct="0">
              <a:lnSpc>
                <a:spcPct val="107000"/>
              </a:lnSpc>
              <a:spcAft>
                <a:spcPts val="0"/>
              </a:spcAft>
              <a:buFont typeface="Wingdings" panose="05000000000000000000" pitchFamily="2" charset="2"/>
              <a:buChar char=""/>
              <a:tabLst>
                <a:tab pos="90170" algn="l"/>
              </a:tabLst>
            </a:pPr>
            <a:r>
              <a:rPr lang="ro-MD" sz="2200" dirty="0">
                <a:latin typeface="Times New Roman" panose="02020603050405020304" pitchFamily="18" charset="0"/>
                <a:ea typeface="Calibri" panose="020F0502020204030204" pitchFamily="34" charset="0"/>
                <a:cs typeface="Times New Roman" panose="02020603050405020304" pitchFamily="18" charset="0"/>
              </a:rPr>
              <a:t>Dezvoltarea bazei metodologice de specialitate;</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panose="05000000000000000000" pitchFamily="2" charset="2"/>
              <a:buChar char=""/>
              <a:tabLst>
                <a:tab pos="90170" algn="l"/>
              </a:tabLst>
            </a:pPr>
            <a:r>
              <a:rPr lang="ro-RO" sz="2200" dirty="0">
                <a:latin typeface="Times New Roman" panose="02020603050405020304" pitchFamily="18" charset="0"/>
                <a:ea typeface="Calibri" panose="020F0502020204030204" pitchFamily="34" charset="0"/>
                <a:cs typeface="Times New Roman" panose="02020603050405020304" pitchFamily="18" charset="0"/>
              </a:rPr>
              <a:t>Educarea/informarea/sensibilizarea subiecților declarării, conducătorilor ai entităților publice, responsabililor din serviciilor resurse umane, prin organizarea instruirilor, </a:t>
            </a:r>
            <a:r>
              <a:rPr lang="ro-RO" sz="2200" dirty="0" smtClean="0">
                <a:latin typeface="Times New Roman" panose="02020603050405020304" pitchFamily="18" charset="0"/>
                <a:ea typeface="Calibri" panose="020F0502020204030204" pitchFamily="34" charset="0"/>
                <a:cs typeface="Times New Roman" panose="02020603050405020304" pitchFamily="18" charset="0"/>
              </a:rPr>
              <a:t>seminarelor, atelierelor </a:t>
            </a:r>
            <a:r>
              <a:rPr lang="ro-RO" sz="2200" dirty="0">
                <a:latin typeface="Times New Roman" panose="02020603050405020304" pitchFamily="18" charset="0"/>
                <a:ea typeface="Calibri" panose="020F0502020204030204" pitchFamily="34" charset="0"/>
                <a:cs typeface="Times New Roman" panose="02020603050405020304" pitchFamily="18" charset="0"/>
              </a:rPr>
              <a:t>de lucru, treninguri, etc.;</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panose="05000000000000000000" pitchFamily="2" charset="2"/>
              <a:buChar char=""/>
              <a:tabLst>
                <a:tab pos="90170" algn="l"/>
              </a:tabLst>
            </a:pPr>
            <a:r>
              <a:rPr lang="ro-MD" sz="2200" dirty="0">
                <a:latin typeface="Times New Roman" panose="02020603050405020304" pitchFamily="18" charset="0"/>
                <a:ea typeface="Calibri" panose="020F0502020204030204" pitchFamily="34" charset="0"/>
                <a:cs typeface="Times New Roman" panose="02020603050405020304" pitchFamily="18" charset="0"/>
              </a:rPr>
              <a:t>Fortificarea activității analitice și de prevenire a </a:t>
            </a:r>
            <a:r>
              <a:rPr lang="ro-MD" sz="2200" dirty="0" smtClean="0">
                <a:latin typeface="Times New Roman" panose="02020603050405020304" pitchFamily="18" charset="0"/>
                <a:ea typeface="Calibri" panose="020F0502020204030204" pitchFamily="34" charset="0"/>
                <a:cs typeface="Times New Roman" panose="02020603050405020304" pitchFamily="18" charset="0"/>
              </a:rPr>
              <a:t>ANI.</a:t>
            </a:r>
            <a:endParaRPr lang="ro-RO" sz="22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p>
        </p:txBody>
      </p:sp>
      <p:pic>
        <p:nvPicPr>
          <p:cNvPr id="4" name="Рисунок 3"/>
          <p:cNvPicPr>
            <a:picLocks noChangeAspect="1"/>
          </p:cNvPicPr>
          <p:nvPr/>
        </p:nvPicPr>
        <p:blipFill>
          <a:blip r:embed="rId2"/>
          <a:stretch>
            <a:fillRect/>
          </a:stretch>
        </p:blipFill>
        <p:spPr>
          <a:xfrm>
            <a:off x="472383" y="1"/>
            <a:ext cx="1173537" cy="1162620"/>
          </a:xfrm>
          <a:prstGeom prst="rect">
            <a:avLst/>
          </a:prstGeom>
        </p:spPr>
      </p:pic>
    </p:spTree>
    <p:extLst>
      <p:ext uri="{BB962C8B-B14F-4D97-AF65-F5344CB8AC3E}">
        <p14:creationId xmlns:p14="http://schemas.microsoft.com/office/powerpoint/2010/main" val="7508483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07170" y="1752599"/>
            <a:ext cx="10018713" cy="3124201"/>
          </a:xfrm>
        </p:spPr>
        <p:txBody>
          <a:bodyPr>
            <a:normAutofit/>
          </a:bodyPr>
          <a:lstStyle/>
          <a:p>
            <a:pPr marL="0" indent="0" algn="ctr">
              <a:buNone/>
            </a:pPr>
            <a:r>
              <a:rPr lang="ro-RO" sz="3200" b="1" dirty="0" smtClean="0">
                <a:solidFill>
                  <a:schemeClr val="accent1">
                    <a:lumMod val="75000"/>
                  </a:schemeClr>
                </a:solidFill>
                <a:latin typeface="Times New Roman" panose="02020603050405020304" pitchFamily="18" charset="0"/>
                <a:cs typeface="Times New Roman" panose="02020603050405020304" pitchFamily="18" charset="0"/>
              </a:rPr>
              <a:t>Vă mulțumim pentru atenție.</a:t>
            </a:r>
            <a:endParaRPr lang="ru-RU" sz="3200" b="1" dirty="0">
              <a:solidFill>
                <a:schemeClr val="accent1">
                  <a:lumMod val="75000"/>
                </a:schemeClr>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5772093" y="251460"/>
            <a:ext cx="1396016" cy="1383030"/>
          </a:xfrm>
          <a:prstGeom prst="rect">
            <a:avLst/>
          </a:prstGeom>
        </p:spPr>
      </p:pic>
    </p:spTree>
    <p:extLst>
      <p:ext uri="{BB962C8B-B14F-4D97-AF65-F5344CB8AC3E}">
        <p14:creationId xmlns:p14="http://schemas.microsoft.com/office/powerpoint/2010/main" val="20582988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2545" y="95003"/>
            <a:ext cx="9892146" cy="1448789"/>
          </a:xfrm>
        </p:spPr>
        <p:txBody>
          <a:bodyPr>
            <a:noAutofit/>
          </a:bodyPr>
          <a:lstStyle/>
          <a:p>
            <a:r>
              <a:rPr lang="ro-MD" sz="2800" b="1" dirty="0">
                <a:latin typeface="Times New Roman" panose="02020603050405020304" pitchFamily="18" charset="0"/>
                <a:ea typeface="Cambria" panose="02040503050406030204" pitchFamily="18" charset="0"/>
                <a:cs typeface="Times New Roman" panose="02020603050405020304" pitchFamily="18" charset="0"/>
              </a:rPr>
              <a:t>În perioada de referință Autoritatea, a fost pro-activă în deblocarea funcționalității prin consolidarea capacității instituționale, trasând obiective generale clare. </a:t>
            </a:r>
            <a:endParaRPr lang="ru-RU" sz="2800" b="1" dirty="0">
              <a:latin typeface="Times New Roman" panose="02020603050405020304" pitchFamily="18" charset="0"/>
              <a:ea typeface="Cambria" panose="020405030504060302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4141324791"/>
              </p:ext>
            </p:extLst>
          </p:nvPr>
        </p:nvGraphicFramePr>
        <p:xfrm>
          <a:off x="1484312" y="1840675"/>
          <a:ext cx="10616644" cy="45007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Рисунок 2"/>
          <p:cNvPicPr>
            <a:picLocks noChangeAspect="1"/>
          </p:cNvPicPr>
          <p:nvPr/>
        </p:nvPicPr>
        <p:blipFill>
          <a:blip r:embed="rId7"/>
          <a:stretch>
            <a:fillRect/>
          </a:stretch>
        </p:blipFill>
        <p:spPr>
          <a:xfrm>
            <a:off x="353222" y="0"/>
            <a:ext cx="1309323" cy="1298807"/>
          </a:xfrm>
          <a:prstGeom prst="rect">
            <a:avLst/>
          </a:prstGeom>
        </p:spPr>
      </p:pic>
    </p:spTree>
    <p:extLst>
      <p:ext uri="{BB962C8B-B14F-4D97-AF65-F5344CB8AC3E}">
        <p14:creationId xmlns:p14="http://schemas.microsoft.com/office/powerpoint/2010/main" val="34901107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8770" y="160019"/>
            <a:ext cx="10195560" cy="982981"/>
          </a:xfrm>
        </p:spPr>
        <p:txBody>
          <a:bodyPr>
            <a:normAutofit/>
          </a:bodyPr>
          <a:lstStyle/>
          <a:p>
            <a:r>
              <a:rPr lang="ro-RO" sz="2800" b="1" dirty="0" smtClean="0">
                <a:latin typeface="Times New Roman" panose="02020603050405020304" pitchFamily="18" charset="0"/>
                <a:cs typeface="Times New Roman" panose="02020603050405020304" pitchFamily="18" charset="0"/>
              </a:rPr>
              <a:t>Organigrama Autorității Naționale de Integritate </a:t>
            </a:r>
            <a:br>
              <a:rPr lang="ro-RO" sz="2800" b="1" dirty="0" smtClean="0">
                <a:latin typeface="Times New Roman" panose="02020603050405020304" pitchFamily="18" charset="0"/>
                <a:cs typeface="Times New Roman" panose="02020603050405020304" pitchFamily="18" charset="0"/>
              </a:rPr>
            </a:br>
            <a:r>
              <a:rPr lang="ro-RO" sz="2400" b="1" dirty="0" smtClean="0">
                <a:latin typeface="Times New Roman" panose="02020603050405020304" pitchFamily="18" charset="0"/>
                <a:cs typeface="Times New Roman" panose="02020603050405020304" pitchFamily="18" charset="0"/>
              </a:rPr>
              <a:t>(aprobată prin Hotărîrea Parlamentului nr. 9 din 08.02.2018</a:t>
            </a:r>
            <a:r>
              <a:rPr lang="ro-RO" sz="2400" dirty="0" smtClean="0">
                <a:latin typeface="Times New Roman" panose="02020603050405020304" pitchFamily="18" charset="0"/>
                <a:cs typeface="Times New Roman" panose="02020603050405020304" pitchFamily="18" charset="0"/>
              </a:rPr>
              <a:t>)</a:t>
            </a:r>
            <a:endParaRPr lang="ro-RO" sz="2400" dirty="0">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394855" y="0"/>
            <a:ext cx="1298624" cy="1288194"/>
          </a:xfrm>
          <a:prstGeom prst="rect">
            <a:avLst/>
          </a:prstGeom>
        </p:spPr>
      </p:pic>
      <p:pic>
        <p:nvPicPr>
          <p:cNvPr id="34" name="Объект 33"/>
          <p:cNvPicPr>
            <a:picLocks noGrp="1" noChangeAspect="1"/>
          </p:cNvPicPr>
          <p:nvPr>
            <p:ph idx="1"/>
          </p:nvPr>
        </p:nvPicPr>
        <p:blipFill>
          <a:blip r:embed="rId3"/>
          <a:stretch>
            <a:fillRect/>
          </a:stretch>
        </p:blipFill>
        <p:spPr>
          <a:xfrm>
            <a:off x="701267" y="1143000"/>
            <a:ext cx="10584180" cy="5364066"/>
          </a:xfrm>
          <a:prstGeom prst="rect">
            <a:avLst/>
          </a:prstGeom>
        </p:spPr>
      </p:pic>
    </p:spTree>
    <p:extLst>
      <p:ext uri="{BB962C8B-B14F-4D97-AF65-F5344CB8AC3E}">
        <p14:creationId xmlns:p14="http://schemas.microsoft.com/office/powerpoint/2010/main" val="38093047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900238" y="-230830"/>
            <a:ext cx="9735502" cy="880110"/>
          </a:xfrm>
        </p:spPr>
        <p:txBody>
          <a:bodyPr>
            <a:noAutofit/>
          </a:bodyPr>
          <a:lstStyle/>
          <a:p>
            <a:pPr lvl="0"/>
            <a:r>
              <a:rPr lang="ro-MD" sz="3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
            </a:r>
            <a:br>
              <a:rPr lang="ro-MD" sz="3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br>
            <a:r>
              <a:rPr lang="ro-MD" sz="2800" b="1" u="sng"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Ajustarea cadrului normativ intern al ANI</a:t>
            </a:r>
            <a:endParaRPr lang="ru-RU" sz="3200" u="sng" dirty="0">
              <a:latin typeface="Times New Roman" panose="02020603050405020304" pitchFamily="18" charset="0"/>
              <a:ea typeface="Cambria" panose="020405030504060302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589484" y="0"/>
            <a:ext cx="1310754" cy="1298561"/>
          </a:xfrm>
          <a:prstGeom prst="rect">
            <a:avLst/>
          </a:prstGeom>
        </p:spPr>
      </p:pic>
      <p:sp>
        <p:nvSpPr>
          <p:cNvPr id="6" name="Прямоугольник 5"/>
          <p:cNvSpPr/>
          <p:nvPr/>
        </p:nvSpPr>
        <p:spPr>
          <a:xfrm>
            <a:off x="1900238" y="765809"/>
            <a:ext cx="9815512" cy="5632311"/>
          </a:xfrm>
          <a:prstGeom prst="rect">
            <a:avLst/>
          </a:prstGeom>
        </p:spPr>
        <p:txBody>
          <a:bodyPr wrap="square">
            <a:spAutoFit/>
          </a:bodyPr>
          <a:lstStyle/>
          <a:p>
            <a:pPr algn="just" fontAlgn="base" hangingPunct="0">
              <a:spcAft>
                <a:spcPts val="0"/>
              </a:spcAft>
            </a:pPr>
            <a:r>
              <a:rPr lang="ro-RO" dirty="0">
                <a:latin typeface="Times New Roman" panose="02020603050405020304" pitchFamily="18" charset="0"/>
                <a:ea typeface="Times New Roman" panose="02020603050405020304" pitchFamily="18" charset="0"/>
                <a:cs typeface="Times New Roman" panose="02020603050405020304" pitchFamily="18" charset="0"/>
              </a:rPr>
              <a:t>În perioada desemnării efective a Conducerii ANI, 03 ianuarie 2018 – </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30 noiembrie</a:t>
            </a:r>
            <a:r>
              <a:rPr lang="ro-RO"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o-RO" dirty="0">
                <a:latin typeface="Times New Roman" panose="02020603050405020304" pitchFamily="18" charset="0"/>
                <a:ea typeface="Times New Roman" panose="02020603050405020304" pitchFamily="18" charset="0"/>
                <a:cs typeface="Times New Roman" panose="02020603050405020304" pitchFamily="18" charset="0"/>
              </a:rPr>
              <a:t>2018, au fost înregistrate următoarele evoluții în vederea asigurări funcționalității Autorității și implementării Legilor nr. 132/2016 </a:t>
            </a:r>
            <a:r>
              <a:rPr lang="ro-RO" i="1" dirty="0">
                <a:latin typeface="Times New Roman" panose="02020603050405020304" pitchFamily="18" charset="0"/>
                <a:ea typeface="Times New Roman" panose="02020603050405020304" pitchFamily="18" charset="0"/>
                <a:cs typeface="Times New Roman" panose="02020603050405020304" pitchFamily="18" charset="0"/>
              </a:rPr>
              <a:t>cu privire la Autoritatea Națională de Integritate</a:t>
            </a:r>
            <a:r>
              <a:rPr lang="ro-RO" dirty="0">
                <a:latin typeface="Times New Roman" panose="02020603050405020304" pitchFamily="18" charset="0"/>
                <a:ea typeface="Times New Roman" panose="02020603050405020304" pitchFamily="18" charset="0"/>
                <a:cs typeface="Times New Roman" panose="02020603050405020304" pitchFamily="18" charset="0"/>
              </a:rPr>
              <a:t>, nr. 133/2016 </a:t>
            </a:r>
            <a:r>
              <a:rPr lang="ro-RO" i="1" dirty="0">
                <a:latin typeface="Times New Roman" panose="02020603050405020304" pitchFamily="18" charset="0"/>
                <a:ea typeface="Times New Roman" panose="02020603050405020304" pitchFamily="18" charset="0"/>
                <a:cs typeface="Times New Roman" panose="02020603050405020304" pitchFamily="18" charset="0"/>
              </a:rPr>
              <a:t>privind declararea averii și intereselor personale </a:t>
            </a:r>
            <a:r>
              <a:rPr lang="ro-RO" dirty="0">
                <a:latin typeface="Times New Roman" panose="02020603050405020304" pitchFamily="18" charset="0"/>
                <a:ea typeface="Times New Roman" panose="02020603050405020304" pitchFamily="18" charset="0"/>
                <a:cs typeface="Times New Roman" panose="02020603050405020304" pitchFamily="18" charset="0"/>
              </a:rPr>
              <a:t> și nr. 134/2016 </a:t>
            </a:r>
            <a:r>
              <a:rPr lang="ro-RO" i="1" dirty="0">
                <a:latin typeface="Times New Roman" panose="02020603050405020304" pitchFamily="18" charset="0"/>
                <a:ea typeface="Times New Roman" panose="02020603050405020304" pitchFamily="18" charset="0"/>
                <a:cs typeface="Times New Roman" panose="02020603050405020304" pitchFamily="18" charset="0"/>
              </a:rPr>
              <a:t>pentru modificarea și completarea unor acte legislative</a:t>
            </a:r>
            <a:r>
              <a:rPr lang="ro-RO" dirty="0">
                <a:latin typeface="Times New Roman" panose="02020603050405020304" pitchFamily="18" charset="0"/>
                <a:ea typeface="Times New Roman" panose="02020603050405020304" pitchFamily="18" charset="0"/>
                <a:cs typeface="Times New Roman" panose="02020603050405020304" pitchFamily="18" charset="0"/>
              </a:rPr>
              <a:t>:</a:t>
            </a:r>
            <a:endParaRPr lang="ro-RO" dirty="0">
              <a:latin typeface="Century Gothic" panose="020B0502020202020204" pitchFamily="34" charset="0"/>
              <a:ea typeface="Times New Roman" panose="02020603050405020304" pitchFamily="18" charset="0"/>
              <a:cs typeface="Times New Roman" panose="02020603050405020304" pitchFamily="18" charset="0"/>
            </a:endParaRPr>
          </a:p>
          <a:p>
            <a:pPr marL="342900" lvl="0" indent="-342900" algn="just" fontAlgn="base" hangingPunct="0">
              <a:spcAft>
                <a:spcPts val="0"/>
              </a:spcAft>
              <a:buFont typeface="+mj-lt"/>
              <a:buAutoNum type="arabicPeriod"/>
              <a:tabLst>
                <a:tab pos="630555" algn="l"/>
              </a:tabLst>
            </a:pPr>
            <a:r>
              <a:rPr lang="ro-RO" dirty="0">
                <a:latin typeface="Times New Roman" panose="02020603050405020304" pitchFamily="18" charset="0"/>
                <a:ea typeface="Times New Roman" panose="02020603050405020304" pitchFamily="18" charset="0"/>
              </a:rPr>
              <a:t>A fost elaborat proiectul </a:t>
            </a:r>
            <a:r>
              <a:rPr lang="ro-RO" b="1" u="sng" dirty="0">
                <a:latin typeface="Times New Roman" panose="02020603050405020304" pitchFamily="18" charset="0"/>
                <a:ea typeface="Times New Roman" panose="02020603050405020304" pitchFamily="18" charset="0"/>
              </a:rPr>
              <a:t>Regulamentului cu privire la concursul pentru suplinirea funcțiilor de inspectori de integritate</a:t>
            </a:r>
            <a:r>
              <a:rPr lang="ro-RO" dirty="0">
                <a:latin typeface="Times New Roman" panose="02020603050405020304" pitchFamily="18" charset="0"/>
                <a:ea typeface="Times New Roman" panose="02020603050405020304" pitchFamily="18" charset="0"/>
              </a:rPr>
              <a:t> (</a:t>
            </a:r>
            <a:r>
              <a:rPr lang="ro-RO" i="1" dirty="0">
                <a:latin typeface="Times New Roman" panose="02020603050405020304" pitchFamily="18" charset="0"/>
                <a:ea typeface="Times New Roman" panose="02020603050405020304" pitchFamily="18" charset="0"/>
              </a:rPr>
              <a:t>în continuare Regulament</a:t>
            </a:r>
            <a:r>
              <a:rPr lang="ro-RO" dirty="0">
                <a:latin typeface="Times New Roman" panose="02020603050405020304" pitchFamily="18" charset="0"/>
                <a:ea typeface="Times New Roman" panose="02020603050405020304" pitchFamily="18" charset="0"/>
              </a:rPr>
              <a:t>), prezentat spre aprobare Consiliului de Integritate (</a:t>
            </a:r>
            <a:r>
              <a:rPr lang="ro-RO" i="1" dirty="0">
                <a:latin typeface="Times New Roman" panose="02020603050405020304" pitchFamily="18" charset="0"/>
                <a:ea typeface="Times New Roman" panose="02020603050405020304" pitchFamily="18" charset="0"/>
              </a:rPr>
              <a:t>în continuare CI</a:t>
            </a:r>
            <a:r>
              <a:rPr lang="ro-RO" dirty="0">
                <a:latin typeface="Times New Roman" panose="02020603050405020304" pitchFamily="18" charset="0"/>
                <a:ea typeface="Times New Roman" panose="02020603050405020304" pitchFamily="18" charset="0"/>
              </a:rPr>
              <a:t>) la 16 ianuarie 2018. Regulamentul a fost aprobat de CI prin Hotărârea nr. 2 din 21 februarie 2018, înregistrat la Ministerul Justiției sub nr. 1309 la 03 aprilie 2018. Autoritatea a asigurat publicarea Regulamentului la data de 06 aprilie 2018 pe pagina web </a:t>
            </a:r>
            <a:r>
              <a:rPr lang="ro-RO" dirty="0">
                <a:latin typeface="Times New Roman" panose="02020603050405020304" pitchFamily="18" charset="0"/>
                <a:ea typeface="Times New Roman" panose="02020603050405020304" pitchFamily="18" charset="0"/>
                <a:cs typeface="Calibri" panose="020F0502020204030204" pitchFamily="34" charset="0"/>
              </a:rPr>
              <a:t>ș</a:t>
            </a:r>
            <a:r>
              <a:rPr lang="ro-RO" dirty="0">
                <a:latin typeface="Times New Roman" panose="02020603050405020304" pitchFamily="18" charset="0"/>
                <a:ea typeface="Times New Roman" panose="02020603050405020304" pitchFamily="18" charset="0"/>
              </a:rPr>
              <a:t>i </a:t>
            </a:r>
            <a:r>
              <a:rPr lang="ro-RO" dirty="0">
                <a:latin typeface="Times New Roman" panose="02020603050405020304" pitchFamily="18" charset="0"/>
                <a:ea typeface="Times New Roman" panose="02020603050405020304" pitchFamily="18" charset="0"/>
                <a:cs typeface="Century Gothic" panose="020B0502020202020204" pitchFamily="34" charset="0"/>
              </a:rPr>
              <a:t>î</a:t>
            </a:r>
            <a:r>
              <a:rPr lang="ro-RO" dirty="0">
                <a:latin typeface="Times New Roman" panose="02020603050405020304" pitchFamily="18" charset="0"/>
                <a:ea typeface="Times New Roman" panose="02020603050405020304" pitchFamily="18" charset="0"/>
              </a:rPr>
              <a:t>n Monitorul Oficial;</a:t>
            </a:r>
            <a:endParaRPr lang="ro-RO" dirty="0"/>
          </a:p>
          <a:p>
            <a:pPr marL="342900" lvl="0" indent="-342900" algn="just" fontAlgn="base" hangingPunct="0">
              <a:spcAft>
                <a:spcPts val="0"/>
              </a:spcAft>
              <a:buFont typeface="+mj-lt"/>
              <a:buAutoNum type="arabicPeriod"/>
              <a:tabLst>
                <a:tab pos="630555" algn="l"/>
              </a:tabLst>
            </a:pPr>
            <a:r>
              <a:rPr lang="ro-RO" dirty="0">
                <a:latin typeface="Times New Roman" panose="02020603050405020304" pitchFamily="18" charset="0"/>
                <a:ea typeface="Times New Roman" panose="02020603050405020304" pitchFamily="18" charset="0"/>
                <a:cs typeface="Times New Roman" panose="02020603050405020304" pitchFamily="18" charset="0"/>
              </a:rPr>
              <a:t>A fost elaborată </a:t>
            </a:r>
            <a:r>
              <a:rPr lang="ro-RO" b="1" u="sng" dirty="0">
                <a:latin typeface="Times New Roman" panose="02020603050405020304" pitchFamily="18" charset="0"/>
                <a:ea typeface="Times New Roman" panose="02020603050405020304" pitchFamily="18" charset="0"/>
                <a:cs typeface="Times New Roman" panose="02020603050405020304" pitchFamily="18" charset="0"/>
              </a:rPr>
              <a:t>Metodologia de efectuare a controlului averii și a intereselor personale și privind respectarea regimului juridic al conflictelor de interese, al incompatibilităților și al restricțiilor</a:t>
            </a:r>
            <a:r>
              <a:rPr lang="ro-RO" dirty="0">
                <a:latin typeface="Times New Roman" panose="02020603050405020304" pitchFamily="18" charset="0"/>
                <a:ea typeface="Times New Roman" panose="02020603050405020304" pitchFamily="18" charset="0"/>
                <a:cs typeface="Times New Roman" panose="02020603050405020304" pitchFamily="18" charset="0"/>
              </a:rPr>
              <a:t>, aprobată prin Ordinul ANI nr. 4 din 22 ianuarie 2018;</a:t>
            </a:r>
            <a:endParaRPr lang="ro-RO" dirty="0">
              <a:latin typeface="Century Gothic" panose="020B0502020202020204" pitchFamily="34" charset="0"/>
              <a:ea typeface="Times New Roman" panose="02020603050405020304" pitchFamily="18" charset="0"/>
              <a:cs typeface="Times New Roman" panose="02020603050405020304" pitchFamily="18" charset="0"/>
            </a:endParaRPr>
          </a:p>
          <a:p>
            <a:pPr marL="342900" lvl="0" indent="-342900" algn="just" fontAlgn="base" hangingPunct="0">
              <a:spcAft>
                <a:spcPts val="0"/>
              </a:spcAft>
              <a:buFont typeface="+mj-lt"/>
              <a:buAutoNum type="arabicPeriod"/>
              <a:tabLst>
                <a:tab pos="630555" algn="l"/>
              </a:tabLst>
            </a:pPr>
            <a:r>
              <a:rPr lang="ro-RO" dirty="0">
                <a:latin typeface="Times New Roman" panose="02020603050405020304" pitchFamily="18" charset="0"/>
                <a:ea typeface="Times New Roman" panose="02020603050405020304" pitchFamily="18" charset="0"/>
                <a:cs typeface="Times New Roman" panose="02020603050405020304" pitchFamily="18" charset="0"/>
              </a:rPr>
              <a:t>A fost elaborat proiectul </a:t>
            </a:r>
            <a:r>
              <a:rPr lang="ro-RO" b="1" u="sng" dirty="0">
                <a:latin typeface="Times New Roman" panose="02020603050405020304" pitchFamily="18" charset="0"/>
                <a:ea typeface="Times New Roman" panose="02020603050405020304" pitchFamily="18" charset="0"/>
                <a:cs typeface="Times New Roman" panose="02020603050405020304" pitchFamily="18" charset="0"/>
              </a:rPr>
              <a:t>Structurii și a efectivului limită al Autorității</a:t>
            </a:r>
            <a:r>
              <a:rPr lang="ro-RO" dirty="0">
                <a:latin typeface="Times New Roman" panose="02020603050405020304" pitchFamily="18" charset="0"/>
                <a:ea typeface="Times New Roman" panose="02020603050405020304" pitchFamily="18" charset="0"/>
                <a:cs typeface="Times New Roman" panose="02020603050405020304" pitchFamily="18" charset="0"/>
              </a:rPr>
              <a:t>, înaintat spre examinare și aprobare către Parlamentul Republicii Moldova, fiind aprobată la 08 februarie 2018. Drept urmare, Statele de personal ale ANI au fost avizate de către Cancelaria de Stat la 05 martie 2018, iar Schema de încadrare a Autorității a fost înregistrată de către Ministerul Finanțelor la 10 aprilie 2018</a:t>
            </a:r>
            <a:r>
              <a:rPr lang="ro-RO" dirty="0" smtClean="0">
                <a:latin typeface="Times New Roman" panose="02020603050405020304" pitchFamily="18" charset="0"/>
                <a:ea typeface="Times New Roman" panose="02020603050405020304" pitchFamily="18" charset="0"/>
                <a:cs typeface="Times New Roman" panose="02020603050405020304" pitchFamily="18" charset="0"/>
              </a:rPr>
              <a:t>;</a:t>
            </a:r>
            <a:endParaRPr lang="ro-RO" dirty="0">
              <a:latin typeface="Century Gothic" panose="020B0502020202020204" pitchFamily="34" charset="0"/>
              <a:ea typeface="Times New Roman" panose="02020603050405020304" pitchFamily="18" charset="0"/>
              <a:cs typeface="Times New Roman" panose="02020603050405020304" pitchFamily="18" charset="0"/>
            </a:endParaRPr>
          </a:p>
          <a:p>
            <a:pPr marL="342900" lvl="0" indent="-342900" algn="just" fontAlgn="base" hangingPunct="0">
              <a:spcAft>
                <a:spcPts val="0"/>
              </a:spcAft>
              <a:buFont typeface="+mj-lt"/>
              <a:buAutoNum type="arabicPeriod"/>
              <a:tabLst>
                <a:tab pos="630555" algn="l"/>
              </a:tabLst>
            </a:pPr>
            <a:r>
              <a:rPr lang="ro-RO" dirty="0">
                <a:latin typeface="Times New Roman" panose="02020603050405020304" pitchFamily="18" charset="0"/>
                <a:ea typeface="Times New Roman" panose="02020603050405020304" pitchFamily="18" charset="0"/>
                <a:cs typeface="Times New Roman" panose="02020603050405020304" pitchFamily="18" charset="0"/>
              </a:rPr>
              <a:t>A fost elaborat </a:t>
            </a:r>
            <a:r>
              <a:rPr lang="ro-RO" b="1" u="sng" dirty="0">
                <a:latin typeface="Times New Roman" panose="02020603050405020304" pitchFamily="18" charset="0"/>
                <a:ea typeface="Times New Roman" panose="02020603050405020304" pitchFamily="18" charset="0"/>
                <a:cs typeface="Times New Roman" panose="02020603050405020304" pitchFamily="18" charset="0"/>
              </a:rPr>
              <a:t>Regulamentul privind modul de completare a declarațiilor de avere și interese personale în formă </a:t>
            </a:r>
            <a:r>
              <a:rPr lang="ro-RO" b="1" u="sng" dirty="0" smtClean="0">
                <a:latin typeface="Times New Roman" panose="02020603050405020304" pitchFamily="18" charset="0"/>
                <a:ea typeface="Times New Roman" panose="02020603050405020304" pitchFamily="18" charset="0"/>
                <a:cs typeface="Times New Roman" panose="02020603050405020304" pitchFamily="18" charset="0"/>
              </a:rPr>
              <a:t>electronică</a:t>
            </a:r>
            <a:r>
              <a:rPr lang="ro-RO" dirty="0" smtClean="0">
                <a:latin typeface="Times New Roman" panose="02020603050405020304" pitchFamily="18" charset="0"/>
                <a:ea typeface="Times New Roman" panose="02020603050405020304" pitchFamily="18" charset="0"/>
                <a:cs typeface="Times New Roman" panose="02020603050405020304" pitchFamily="18" charset="0"/>
              </a:rPr>
              <a:t>, aprobat </a:t>
            </a:r>
            <a:r>
              <a:rPr lang="ro-RO" dirty="0">
                <a:latin typeface="Times New Roman" panose="02020603050405020304" pitchFamily="18" charset="0"/>
                <a:ea typeface="Times New Roman" panose="02020603050405020304" pitchFamily="18" charset="0"/>
                <a:cs typeface="Times New Roman" panose="02020603050405020304" pitchFamily="18" charset="0"/>
              </a:rPr>
              <a:t>prin Ordinul </a:t>
            </a:r>
            <a:r>
              <a:rPr lang="ro-RO" dirty="0" smtClean="0">
                <a:latin typeface="Times New Roman" panose="02020603050405020304" pitchFamily="18" charset="0"/>
                <a:ea typeface="Times New Roman" panose="02020603050405020304" pitchFamily="18" charset="0"/>
                <a:cs typeface="Times New Roman" panose="02020603050405020304" pitchFamily="18" charset="0"/>
              </a:rPr>
              <a:t>ANI nr</a:t>
            </a:r>
            <a:r>
              <a:rPr lang="ro-RO" dirty="0">
                <a:latin typeface="Times New Roman" panose="02020603050405020304" pitchFamily="18" charset="0"/>
                <a:ea typeface="Times New Roman" panose="02020603050405020304" pitchFamily="18" charset="0"/>
                <a:cs typeface="Times New Roman" panose="02020603050405020304" pitchFamily="18" charset="0"/>
              </a:rPr>
              <a:t>. 15 din 27 februarie </a:t>
            </a:r>
            <a:r>
              <a:rPr lang="ro-RO" dirty="0" smtClean="0">
                <a:latin typeface="Times New Roman" panose="02020603050405020304" pitchFamily="18" charset="0"/>
                <a:ea typeface="Times New Roman" panose="02020603050405020304" pitchFamily="18" charset="0"/>
                <a:cs typeface="Times New Roman" panose="02020603050405020304" pitchFamily="18" charset="0"/>
              </a:rPr>
              <a:t>2018. </a:t>
            </a:r>
            <a:r>
              <a:rPr lang="ro-RO" dirty="0">
                <a:latin typeface="Times New Roman" panose="02020603050405020304" pitchFamily="18" charset="0"/>
                <a:ea typeface="Times New Roman" panose="02020603050405020304" pitchFamily="18" charset="0"/>
                <a:cs typeface="Times New Roman" panose="02020603050405020304" pitchFamily="18" charset="0"/>
              </a:rPr>
              <a:t>Regulamentul a fost avizat și înregistrat de către Ministerul Justiției la 05 martie 2018 sub nr. 1305;</a:t>
            </a:r>
            <a:endParaRPr lang="ro-RO"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08917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900238" y="-230830"/>
            <a:ext cx="9735502" cy="880110"/>
          </a:xfrm>
        </p:spPr>
        <p:txBody>
          <a:bodyPr>
            <a:noAutofit/>
          </a:bodyPr>
          <a:lstStyle/>
          <a:p>
            <a:pPr lvl="0"/>
            <a:r>
              <a:rPr lang="ro-MD" sz="3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
            </a:r>
            <a:br>
              <a:rPr lang="ro-MD" sz="3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br>
            <a:r>
              <a:rPr lang="ro-MD" sz="2800" b="1" u="sng"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Ajustarea cadrului normativ intern al ANI</a:t>
            </a:r>
            <a:endParaRPr lang="ru-RU" sz="3200" u="sng" dirty="0">
              <a:latin typeface="Times New Roman" panose="02020603050405020304" pitchFamily="18" charset="0"/>
              <a:ea typeface="Cambria" panose="020405030504060302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589484" y="0"/>
            <a:ext cx="1310754" cy="1298561"/>
          </a:xfrm>
          <a:prstGeom prst="rect">
            <a:avLst/>
          </a:prstGeom>
        </p:spPr>
      </p:pic>
      <p:sp>
        <p:nvSpPr>
          <p:cNvPr id="6" name="Прямоугольник 5"/>
          <p:cNvSpPr/>
          <p:nvPr/>
        </p:nvSpPr>
        <p:spPr>
          <a:xfrm>
            <a:off x="1900238" y="765809"/>
            <a:ext cx="10101262" cy="369332"/>
          </a:xfrm>
          <a:prstGeom prst="rect">
            <a:avLst/>
          </a:prstGeom>
        </p:spPr>
        <p:txBody>
          <a:bodyPr wrap="square">
            <a:spAutoFit/>
          </a:bodyPr>
          <a:lstStyle/>
          <a:p>
            <a:pPr algn="just" fontAlgn="base" hangingPunct="0">
              <a:spcAft>
                <a:spcPts val="0"/>
              </a:spcAft>
            </a:pPr>
            <a:endParaRPr lang="ro-RO" dirty="0" smtClean="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Прямоугольник 4"/>
          <p:cNvSpPr/>
          <p:nvPr/>
        </p:nvSpPr>
        <p:spPr>
          <a:xfrm>
            <a:off x="1900238" y="880110"/>
            <a:ext cx="9735502" cy="5355312"/>
          </a:xfrm>
          <a:prstGeom prst="rect">
            <a:avLst/>
          </a:prstGeom>
        </p:spPr>
        <p:txBody>
          <a:bodyPr wrap="square">
            <a:spAutoFit/>
          </a:bodyPr>
          <a:lstStyle/>
          <a:p>
            <a:pPr algn="just"/>
            <a:r>
              <a:rPr lang="ro-RO" b="1" dirty="0" smtClean="0">
                <a:latin typeface="Times New Roman" panose="02020603050405020304" pitchFamily="18" charset="0"/>
                <a:cs typeface="Times New Roman" panose="02020603050405020304" pitchFamily="18" charset="0"/>
              </a:rPr>
              <a:t>5. </a:t>
            </a:r>
            <a:r>
              <a:rPr lang="ro-RO" dirty="0" smtClean="0">
                <a:latin typeface="Times New Roman" panose="02020603050405020304" pitchFamily="18" charset="0"/>
                <a:cs typeface="Times New Roman" panose="02020603050405020304" pitchFamily="18" charset="0"/>
              </a:rPr>
              <a:t>A </a:t>
            </a:r>
            <a:r>
              <a:rPr lang="ro-RO" dirty="0">
                <a:latin typeface="Times New Roman" panose="02020603050405020304" pitchFamily="18" charset="0"/>
                <a:cs typeface="Times New Roman" panose="02020603050405020304" pitchFamily="18" charset="0"/>
              </a:rPr>
              <a:t>fost elaborat </a:t>
            </a:r>
            <a:r>
              <a:rPr lang="ro-RO" b="1" u="sng" dirty="0">
                <a:latin typeface="Times New Roman" panose="02020603050405020304" pitchFamily="18" charset="0"/>
                <a:cs typeface="Times New Roman" panose="02020603050405020304" pitchFamily="18" charset="0"/>
              </a:rPr>
              <a:t>Regulamentul cu privire la asigurarea transparenței în procesul decizional în </a:t>
            </a:r>
            <a:r>
              <a:rPr lang="ro-RO" b="1" u="sng" dirty="0" smtClean="0">
                <a:latin typeface="Times New Roman" panose="02020603050405020304" pitchFamily="18" charset="0"/>
                <a:cs typeface="Times New Roman" panose="02020603050405020304" pitchFamily="18" charset="0"/>
              </a:rPr>
              <a:t>  cadrul </a:t>
            </a:r>
            <a:r>
              <a:rPr lang="ro-RO" b="1" u="sng" dirty="0">
                <a:latin typeface="Times New Roman" panose="02020603050405020304" pitchFamily="18" charset="0"/>
                <a:cs typeface="Times New Roman" panose="02020603050405020304" pitchFamily="18" charset="0"/>
              </a:rPr>
              <a:t>ANI</a:t>
            </a:r>
            <a:r>
              <a:rPr lang="ro-RO" dirty="0">
                <a:latin typeface="Times New Roman" panose="02020603050405020304" pitchFamily="18" charset="0"/>
                <a:cs typeface="Times New Roman" panose="02020603050405020304" pitchFamily="18" charset="0"/>
              </a:rPr>
              <a:t>, aprobat prin Ordinul ANI, nr. 6 din 22 ianuarie 2018;</a:t>
            </a:r>
          </a:p>
          <a:p>
            <a:pPr algn="just"/>
            <a:r>
              <a:rPr lang="ro-RO" b="1" dirty="0" smtClean="0">
                <a:latin typeface="Times New Roman" panose="02020603050405020304" pitchFamily="18" charset="0"/>
                <a:cs typeface="Times New Roman" panose="02020603050405020304" pitchFamily="18" charset="0"/>
              </a:rPr>
              <a:t>6. </a:t>
            </a:r>
            <a:r>
              <a:rPr lang="ro-RO" dirty="0" smtClean="0">
                <a:latin typeface="Times New Roman" panose="02020603050405020304" pitchFamily="18" charset="0"/>
                <a:cs typeface="Times New Roman" panose="02020603050405020304" pitchFamily="18" charset="0"/>
              </a:rPr>
              <a:t>Au </a:t>
            </a:r>
            <a:r>
              <a:rPr lang="ro-RO" dirty="0">
                <a:latin typeface="Times New Roman" panose="02020603050405020304" pitchFamily="18" charset="0"/>
                <a:cs typeface="Times New Roman" panose="02020603050405020304" pitchFamily="18" charset="0"/>
              </a:rPr>
              <a:t>fost elaborate </a:t>
            </a:r>
            <a:r>
              <a:rPr lang="ro-RO" b="1" u="sng" dirty="0">
                <a:latin typeface="Times New Roman" panose="02020603050405020304" pitchFamily="18" charset="0"/>
                <a:cs typeface="Times New Roman" panose="02020603050405020304" pitchFamily="18" charset="0"/>
              </a:rPr>
              <a:t>Conceptul Sistemului Informațional „e-Integritate” de depunere și verificare a declarațiilor de avere și interese personale </a:t>
            </a:r>
            <a:r>
              <a:rPr lang="ro-RO" dirty="0">
                <a:latin typeface="Times New Roman" panose="02020603050405020304" pitchFamily="18" charset="0"/>
                <a:cs typeface="Times New Roman" panose="02020603050405020304" pitchFamily="18" charset="0"/>
              </a:rPr>
              <a:t>(în continuare SI „e-Integritate”), </a:t>
            </a:r>
            <a:r>
              <a:rPr lang="ro-RO" b="1" u="sng" dirty="0">
                <a:latin typeface="Times New Roman" panose="02020603050405020304" pitchFamily="18" charset="0"/>
                <a:cs typeface="Times New Roman" panose="02020603050405020304" pitchFamily="18" charset="0"/>
              </a:rPr>
              <a:t>Regulamentul cu privire la organizarea și funcționarea SI „e-Integritate”</a:t>
            </a:r>
            <a:r>
              <a:rPr lang="ro-RO" dirty="0">
                <a:latin typeface="Times New Roman" panose="02020603050405020304" pitchFamily="18" charset="0"/>
                <a:cs typeface="Times New Roman" panose="02020603050405020304" pitchFamily="18" charset="0"/>
              </a:rPr>
              <a:t>, </a:t>
            </a:r>
            <a:r>
              <a:rPr lang="ro-RO" b="1" u="sng" dirty="0">
                <a:latin typeface="Times New Roman" panose="02020603050405020304" pitchFamily="18" charset="0"/>
                <a:cs typeface="Times New Roman" panose="02020603050405020304" pitchFamily="18" charset="0"/>
              </a:rPr>
              <a:t>Politica de securitate privind protecția datelor cu caracter personal în  SI „e-Integritate”</a:t>
            </a:r>
            <a:r>
              <a:rPr lang="ro-RO" dirty="0">
                <a:latin typeface="Times New Roman" panose="02020603050405020304" pitchFamily="18" charset="0"/>
                <a:cs typeface="Times New Roman" panose="02020603050405020304" pitchFamily="18" charset="0"/>
              </a:rPr>
              <a:t> și </a:t>
            </a:r>
            <a:r>
              <a:rPr lang="ro-RO" b="1" u="sng" dirty="0">
                <a:latin typeface="Times New Roman" panose="02020603050405020304" pitchFamily="18" charset="0"/>
                <a:cs typeface="Times New Roman" panose="02020603050405020304" pitchFamily="18" charset="0"/>
              </a:rPr>
              <a:t>Regulamentul privind protecția prelucrării informațiilor ce conțin date cu caracter personal în SI „e-Integritate” </a:t>
            </a:r>
            <a:r>
              <a:rPr lang="ro-RO" dirty="0">
                <a:latin typeface="Times New Roman" panose="02020603050405020304" pitchFamily="18" charset="0"/>
                <a:cs typeface="Times New Roman" panose="02020603050405020304" pitchFamily="18" charset="0"/>
              </a:rPr>
              <a:t>și aprobate prin Ordinul ANI nr. 14 din 03 martie 2018;</a:t>
            </a:r>
          </a:p>
          <a:p>
            <a:pPr algn="just"/>
            <a:r>
              <a:rPr lang="ro-RO" b="1" dirty="0" smtClean="0">
                <a:latin typeface="Times New Roman" panose="02020603050405020304" pitchFamily="18" charset="0"/>
                <a:cs typeface="Times New Roman" panose="02020603050405020304" pitchFamily="18" charset="0"/>
              </a:rPr>
              <a:t>7. </a:t>
            </a:r>
            <a:r>
              <a:rPr lang="ro-RO" dirty="0" smtClean="0">
                <a:latin typeface="Times New Roman" panose="02020603050405020304" pitchFamily="18" charset="0"/>
                <a:cs typeface="Times New Roman" panose="02020603050405020304" pitchFamily="18" charset="0"/>
              </a:rPr>
              <a:t>A </a:t>
            </a:r>
            <a:r>
              <a:rPr lang="ro-RO" dirty="0">
                <a:latin typeface="Times New Roman" panose="02020603050405020304" pitchFamily="18" charset="0"/>
                <a:cs typeface="Times New Roman" panose="02020603050405020304" pitchFamily="18" charset="0"/>
              </a:rPr>
              <a:t>fost elaborat </a:t>
            </a:r>
            <a:r>
              <a:rPr lang="ro-RO" b="1" u="sng" dirty="0">
                <a:latin typeface="Times New Roman" panose="02020603050405020304" pitchFamily="18" charset="0"/>
                <a:cs typeface="Times New Roman" panose="02020603050405020304" pitchFamily="18" charset="0"/>
              </a:rPr>
              <a:t>Regulamentul intern al ANI</a:t>
            </a:r>
            <a:r>
              <a:rPr lang="ro-RO" dirty="0">
                <a:latin typeface="Times New Roman" panose="02020603050405020304" pitchFamily="18" charset="0"/>
                <a:cs typeface="Times New Roman" panose="02020603050405020304" pitchFamily="18" charset="0"/>
              </a:rPr>
              <a:t>, aprobat prin Ordinul ANI nr. 26 din 20 aprilie 2018;</a:t>
            </a:r>
          </a:p>
          <a:p>
            <a:pPr algn="just"/>
            <a:r>
              <a:rPr lang="ro-RO" b="1" dirty="0" smtClean="0">
                <a:latin typeface="Times New Roman" panose="02020603050405020304" pitchFamily="18" charset="0"/>
                <a:cs typeface="Times New Roman" panose="02020603050405020304" pitchFamily="18" charset="0"/>
              </a:rPr>
              <a:t>8. </a:t>
            </a:r>
            <a:r>
              <a:rPr lang="ro-RO" dirty="0" smtClean="0">
                <a:latin typeface="Times New Roman" panose="02020603050405020304" pitchFamily="18" charset="0"/>
                <a:cs typeface="Times New Roman" panose="02020603050405020304" pitchFamily="18" charset="0"/>
              </a:rPr>
              <a:t>Au </a:t>
            </a:r>
            <a:r>
              <a:rPr lang="ro-RO" dirty="0">
                <a:latin typeface="Times New Roman" panose="02020603050405020304" pitchFamily="18" charset="0"/>
                <a:cs typeface="Times New Roman" panose="02020603050405020304" pitchFamily="18" charset="0"/>
              </a:rPr>
              <a:t>fost elaborate </a:t>
            </a:r>
            <a:r>
              <a:rPr lang="ro-RO" b="1" u="sng" dirty="0">
                <a:latin typeface="Times New Roman" panose="02020603050405020304" pitchFamily="18" charset="0"/>
                <a:cs typeface="Times New Roman" panose="02020603050405020304" pitchFamily="18" charset="0"/>
              </a:rPr>
              <a:t>Cerințele specifice pentru suplinirea posturilor în cadrul ANI</a:t>
            </a:r>
            <a:r>
              <a:rPr lang="ro-RO" dirty="0">
                <a:latin typeface="Times New Roman" panose="02020603050405020304" pitchFamily="18" charset="0"/>
                <a:cs typeface="Times New Roman" panose="02020603050405020304" pitchFamily="18" charset="0"/>
              </a:rPr>
              <a:t>, aprobate prin Ordinul nr. 37 din 14 mai 2018;</a:t>
            </a:r>
          </a:p>
          <a:p>
            <a:pPr algn="just"/>
            <a:r>
              <a:rPr lang="ro-RO" b="1" dirty="0" smtClean="0">
                <a:latin typeface="Times New Roman" panose="02020603050405020304" pitchFamily="18" charset="0"/>
                <a:cs typeface="Times New Roman" panose="02020603050405020304" pitchFamily="18" charset="0"/>
              </a:rPr>
              <a:t>9. </a:t>
            </a:r>
            <a:r>
              <a:rPr lang="ro-RO" dirty="0" smtClean="0">
                <a:latin typeface="Times New Roman" panose="02020603050405020304" pitchFamily="18" charset="0"/>
                <a:cs typeface="Times New Roman" panose="02020603050405020304" pitchFamily="18" charset="0"/>
              </a:rPr>
              <a:t>Au </a:t>
            </a:r>
            <a:r>
              <a:rPr lang="ro-RO" dirty="0">
                <a:latin typeface="Times New Roman" panose="02020603050405020304" pitchFamily="18" charset="0"/>
                <a:cs typeface="Times New Roman" panose="02020603050405020304" pitchFamily="18" charset="0"/>
              </a:rPr>
              <a:t>fost elaborate </a:t>
            </a:r>
            <a:r>
              <a:rPr lang="ro-RO" b="1" u="sng" dirty="0">
                <a:latin typeface="Times New Roman" panose="02020603050405020304" pitchFamily="18" charset="0"/>
                <a:cs typeface="Times New Roman" panose="02020603050405020304" pitchFamily="18" charset="0"/>
              </a:rPr>
              <a:t>Regulamentele subdiviziunilor structurale ale ANI și a fișelor posturilor</a:t>
            </a:r>
            <a:r>
              <a:rPr lang="ro-RO" dirty="0">
                <a:latin typeface="Times New Roman" panose="02020603050405020304" pitchFamily="18" charset="0"/>
                <a:cs typeface="Times New Roman" panose="02020603050405020304" pitchFamily="18" charset="0"/>
              </a:rPr>
              <a:t>, aprobate prin Ordinul ANI nr. 44 din 04 iunie 2018;</a:t>
            </a:r>
          </a:p>
          <a:p>
            <a:pPr algn="just"/>
            <a:r>
              <a:rPr lang="ro-RO" b="1" dirty="0" smtClean="0">
                <a:latin typeface="Times New Roman" panose="02020603050405020304" pitchFamily="18" charset="0"/>
                <a:cs typeface="Times New Roman" panose="02020603050405020304" pitchFamily="18" charset="0"/>
              </a:rPr>
              <a:t>10. </a:t>
            </a:r>
            <a:r>
              <a:rPr lang="ro-RO" dirty="0" smtClean="0">
                <a:latin typeface="Times New Roman" panose="02020603050405020304" pitchFamily="18" charset="0"/>
                <a:cs typeface="Times New Roman" panose="02020603050405020304" pitchFamily="18" charset="0"/>
              </a:rPr>
              <a:t>A </a:t>
            </a:r>
            <a:r>
              <a:rPr lang="ro-RO" dirty="0">
                <a:latin typeface="Times New Roman" panose="02020603050405020304" pitchFamily="18" charset="0"/>
                <a:cs typeface="Times New Roman" panose="02020603050405020304" pitchFamily="18" charset="0"/>
              </a:rPr>
              <a:t>fost elaborată </a:t>
            </a:r>
            <a:r>
              <a:rPr lang="ro-RO" b="1" u="sng" dirty="0">
                <a:latin typeface="Times New Roman" panose="02020603050405020304" pitchFamily="18" charset="0"/>
                <a:cs typeface="Times New Roman" panose="02020603050405020304" pitchFamily="18" charset="0"/>
              </a:rPr>
              <a:t>Strategia de comunicare a ANI</a:t>
            </a:r>
            <a:r>
              <a:rPr lang="ro-RO" dirty="0">
                <a:latin typeface="Times New Roman" panose="02020603050405020304" pitchFamily="18" charset="0"/>
                <a:cs typeface="Times New Roman" panose="02020603050405020304" pitchFamily="18" charset="0"/>
              </a:rPr>
              <a:t>, aprobată prin Ordinul ANI nr. 58 din 11 iulie 2018;</a:t>
            </a:r>
          </a:p>
          <a:p>
            <a:pPr algn="just"/>
            <a:r>
              <a:rPr lang="ro-RO" b="1" dirty="0" smtClean="0">
                <a:latin typeface="Times New Roman" panose="02020603050405020304" pitchFamily="18" charset="0"/>
                <a:cs typeface="Times New Roman" panose="02020603050405020304" pitchFamily="18" charset="0"/>
              </a:rPr>
              <a:t>11. </a:t>
            </a:r>
            <a:r>
              <a:rPr lang="ro-RO" dirty="0" smtClean="0">
                <a:latin typeface="Times New Roman" panose="02020603050405020304" pitchFamily="18" charset="0"/>
                <a:cs typeface="Times New Roman" panose="02020603050405020304" pitchFamily="18" charset="0"/>
              </a:rPr>
              <a:t>A </a:t>
            </a:r>
            <a:r>
              <a:rPr lang="ro-RO" dirty="0">
                <a:latin typeface="Times New Roman" panose="02020603050405020304" pitchFamily="18" charset="0"/>
                <a:cs typeface="Times New Roman" panose="02020603050405020304" pitchFamily="18" charset="0"/>
              </a:rPr>
              <a:t>fost elaborat </a:t>
            </a:r>
            <a:r>
              <a:rPr lang="ro-RO" b="1" u="sng" dirty="0">
                <a:latin typeface="Times New Roman" panose="02020603050405020304" pitchFamily="18" charset="0"/>
                <a:cs typeface="Times New Roman" panose="02020603050405020304" pitchFamily="18" charset="0"/>
              </a:rPr>
              <a:t>Regulamentul cu privire la modul de publicare și actualizare a materialelor informative pe pagina ANI</a:t>
            </a:r>
            <a:r>
              <a:rPr lang="ro-RO" dirty="0">
                <a:latin typeface="Times New Roman" panose="02020603050405020304" pitchFamily="18" charset="0"/>
                <a:cs typeface="Times New Roman" panose="02020603050405020304" pitchFamily="18" charset="0"/>
              </a:rPr>
              <a:t>, aprobat prin Ordinul ANI nr. 60 din 18 iulie 2018;</a:t>
            </a:r>
          </a:p>
          <a:p>
            <a:pPr algn="just"/>
            <a:r>
              <a:rPr lang="ro-RO" b="1" dirty="0" smtClean="0">
                <a:latin typeface="Times New Roman" panose="02020603050405020304" pitchFamily="18" charset="0"/>
                <a:cs typeface="Times New Roman" panose="02020603050405020304" pitchFamily="18" charset="0"/>
              </a:rPr>
              <a:t>12. </a:t>
            </a:r>
            <a:r>
              <a:rPr lang="ro-RO" dirty="0" smtClean="0">
                <a:latin typeface="Times New Roman" panose="02020603050405020304" pitchFamily="18" charset="0"/>
                <a:cs typeface="Times New Roman" panose="02020603050405020304" pitchFamily="18" charset="0"/>
              </a:rPr>
              <a:t>A </a:t>
            </a:r>
            <a:r>
              <a:rPr lang="ro-RO" dirty="0">
                <a:latin typeface="Times New Roman" panose="02020603050405020304" pitchFamily="18" charset="0"/>
                <a:cs typeface="Times New Roman" panose="02020603050405020304" pitchFamily="18" charset="0"/>
              </a:rPr>
              <a:t>fost elaborat </a:t>
            </a:r>
            <a:r>
              <a:rPr lang="ro-RO" b="1" u="sng" dirty="0">
                <a:latin typeface="Times New Roman" panose="02020603050405020304" pitchFamily="18" charset="0"/>
                <a:cs typeface="Times New Roman" panose="02020603050405020304" pitchFamily="18" charset="0"/>
              </a:rPr>
              <a:t>Regulamentul ANI cu privire la avertizorii de integritate</a:t>
            </a:r>
            <a:r>
              <a:rPr lang="ro-RO" dirty="0">
                <a:latin typeface="Times New Roman" panose="02020603050405020304" pitchFamily="18" charset="0"/>
                <a:cs typeface="Times New Roman" panose="02020603050405020304" pitchFamily="18" charset="0"/>
              </a:rPr>
              <a:t>, aprobat prin Ordinul ANI nr. 63 din 24 iulie 2018;</a:t>
            </a:r>
          </a:p>
        </p:txBody>
      </p:sp>
    </p:spTree>
    <p:extLst>
      <p:ext uri="{BB962C8B-B14F-4D97-AF65-F5344CB8AC3E}">
        <p14:creationId xmlns:p14="http://schemas.microsoft.com/office/powerpoint/2010/main" val="13984720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900238" y="-230830"/>
            <a:ext cx="9735502" cy="1328110"/>
          </a:xfrm>
        </p:spPr>
        <p:txBody>
          <a:bodyPr>
            <a:noAutofit/>
          </a:bodyPr>
          <a:lstStyle/>
          <a:p>
            <a:pPr lvl="0"/>
            <a:r>
              <a:rPr lang="ro-MD" sz="3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
            </a:r>
            <a:br>
              <a:rPr lang="ro-MD" sz="3200" dirty="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br>
            <a:r>
              <a:rPr lang="ro-MD" sz="2800" b="1" u="sng" dirty="0" smtClean="0">
                <a:solidFill>
                  <a:schemeClr val="tx1">
                    <a:lumMod val="95000"/>
                    <a:lumOff val="5000"/>
                  </a:schemeClr>
                </a:solidFill>
                <a:latin typeface="Times New Roman" panose="02020603050405020304" pitchFamily="18" charset="0"/>
                <a:ea typeface="Cambria" panose="02040503050406030204" pitchFamily="18" charset="0"/>
                <a:cs typeface="Times New Roman" panose="02020603050405020304" pitchFamily="18" charset="0"/>
              </a:rPr>
              <a:t>Ajustarea cadrului normativ intern al ANI</a:t>
            </a:r>
            <a:endParaRPr lang="ru-RU" sz="3200" u="sng" dirty="0">
              <a:latin typeface="Times New Roman" panose="02020603050405020304" pitchFamily="18" charset="0"/>
              <a:ea typeface="Cambria" panose="020405030504060302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589484" y="0"/>
            <a:ext cx="1310754" cy="1298561"/>
          </a:xfrm>
          <a:prstGeom prst="rect">
            <a:avLst/>
          </a:prstGeom>
        </p:spPr>
      </p:pic>
      <p:sp>
        <p:nvSpPr>
          <p:cNvPr id="3" name="Прямоугольник 2"/>
          <p:cNvSpPr/>
          <p:nvPr/>
        </p:nvSpPr>
        <p:spPr>
          <a:xfrm>
            <a:off x="1833087" y="1298561"/>
            <a:ext cx="10066972" cy="5016758"/>
          </a:xfrm>
          <a:prstGeom prst="rect">
            <a:avLst/>
          </a:prstGeom>
        </p:spPr>
        <p:txBody>
          <a:bodyPr wrap="square">
            <a:spAutoFit/>
          </a:bodyPr>
          <a:lstStyle/>
          <a:p>
            <a:pPr algn="just"/>
            <a:r>
              <a:rPr lang="ro-RO" sz="2000" b="1" dirty="0" smtClean="0">
                <a:latin typeface="Times New Roman" panose="02020603050405020304" pitchFamily="18" charset="0"/>
                <a:cs typeface="Times New Roman" panose="02020603050405020304" pitchFamily="18" charset="0"/>
              </a:rPr>
              <a:t>13. </a:t>
            </a:r>
            <a:r>
              <a:rPr lang="ro-RO" sz="2000" dirty="0" smtClean="0">
                <a:latin typeface="Times New Roman" panose="02020603050405020304" pitchFamily="18" charset="0"/>
                <a:cs typeface="Times New Roman" panose="02020603050405020304" pitchFamily="18" charset="0"/>
              </a:rPr>
              <a:t>A </a:t>
            </a:r>
            <a:r>
              <a:rPr lang="ro-RO" sz="2000" dirty="0">
                <a:latin typeface="Times New Roman" panose="02020603050405020304" pitchFamily="18" charset="0"/>
                <a:cs typeface="Times New Roman" panose="02020603050405020304" pitchFamily="18" charset="0"/>
              </a:rPr>
              <a:t>fost elaborată </a:t>
            </a:r>
            <a:r>
              <a:rPr lang="ro-RO" sz="2000" b="1" u="sng" dirty="0">
                <a:latin typeface="Times New Roman" panose="02020603050405020304" pitchFamily="18" charset="0"/>
                <a:cs typeface="Times New Roman" panose="02020603050405020304" pitchFamily="18" charset="0"/>
              </a:rPr>
              <a:t>Instrucțiunea cu privire la lucrările de arhivă în cadrul ANI</a:t>
            </a:r>
            <a:r>
              <a:rPr lang="ro-RO" sz="2000" dirty="0">
                <a:latin typeface="Times New Roman" panose="02020603050405020304" pitchFamily="18" charset="0"/>
                <a:cs typeface="Times New Roman" panose="02020603050405020304" pitchFamily="18" charset="0"/>
              </a:rPr>
              <a:t>, aprobată prin Ordinul ANI nr. 65 din 31 iulie 2018;</a:t>
            </a:r>
          </a:p>
          <a:p>
            <a:pPr algn="just"/>
            <a:r>
              <a:rPr lang="ro-RO" sz="2000" b="1" dirty="0" smtClean="0">
                <a:latin typeface="Times New Roman" panose="02020603050405020304" pitchFamily="18" charset="0"/>
                <a:cs typeface="Times New Roman" panose="02020603050405020304" pitchFamily="18" charset="0"/>
              </a:rPr>
              <a:t>14. </a:t>
            </a:r>
            <a:r>
              <a:rPr lang="ro-RO" sz="2000" dirty="0" smtClean="0">
                <a:latin typeface="Times New Roman" panose="02020603050405020304" pitchFamily="18" charset="0"/>
                <a:cs typeface="Times New Roman" panose="02020603050405020304" pitchFamily="18" charset="0"/>
              </a:rPr>
              <a:t>A </a:t>
            </a:r>
            <a:r>
              <a:rPr lang="ro-RO" sz="2000" dirty="0">
                <a:latin typeface="Times New Roman" panose="02020603050405020304" pitchFamily="18" charset="0"/>
                <a:cs typeface="Times New Roman" panose="02020603050405020304" pitchFamily="18" charset="0"/>
              </a:rPr>
              <a:t>fost elaborat </a:t>
            </a:r>
            <a:r>
              <a:rPr lang="ro-RO" sz="2000" b="1" u="sng" dirty="0">
                <a:latin typeface="Times New Roman" panose="02020603050405020304" pitchFamily="18" charset="0"/>
                <a:cs typeface="Times New Roman" panose="02020603050405020304" pitchFamily="18" charset="0"/>
              </a:rPr>
              <a:t>Regulamentul cu privire la evidența cazurilor de influență necorespunzătoare în cadrul ANI</a:t>
            </a:r>
            <a:r>
              <a:rPr lang="ro-RO" sz="2000" dirty="0">
                <a:latin typeface="Times New Roman" panose="02020603050405020304" pitchFamily="18" charset="0"/>
                <a:cs typeface="Times New Roman" panose="02020603050405020304" pitchFamily="18" charset="0"/>
              </a:rPr>
              <a:t>, aprobat prin Ordinul ANI nr. 68 din 06 august 2018; </a:t>
            </a:r>
          </a:p>
          <a:p>
            <a:pPr algn="just"/>
            <a:r>
              <a:rPr lang="ro-RO" sz="2000" b="1" dirty="0" smtClean="0">
                <a:latin typeface="Times New Roman" panose="02020603050405020304" pitchFamily="18" charset="0"/>
                <a:cs typeface="Times New Roman" panose="02020603050405020304" pitchFamily="18" charset="0"/>
              </a:rPr>
              <a:t>15. </a:t>
            </a:r>
            <a:r>
              <a:rPr lang="ro-RO" sz="2000" dirty="0" smtClean="0">
                <a:latin typeface="Times New Roman" panose="02020603050405020304" pitchFamily="18" charset="0"/>
                <a:cs typeface="Times New Roman" panose="02020603050405020304" pitchFamily="18" charset="0"/>
              </a:rPr>
              <a:t>A </a:t>
            </a:r>
            <a:r>
              <a:rPr lang="ro-RO" sz="2000" dirty="0">
                <a:latin typeface="Times New Roman" panose="02020603050405020304" pitchFamily="18" charset="0"/>
                <a:cs typeface="Times New Roman" panose="02020603050405020304" pitchFamily="18" charset="0"/>
              </a:rPr>
              <a:t>fost elaborat </a:t>
            </a:r>
            <a:r>
              <a:rPr lang="ro-RO" sz="2000" b="1" u="sng" dirty="0">
                <a:latin typeface="Times New Roman" panose="02020603050405020304" pitchFamily="18" charset="0"/>
                <a:cs typeface="Times New Roman" panose="02020603050405020304" pitchFamily="18" charset="0"/>
              </a:rPr>
              <a:t>Regulamentul cu privire la contravențiile constatate de către ANI</a:t>
            </a:r>
            <a:r>
              <a:rPr lang="ro-RO" sz="2000" dirty="0">
                <a:latin typeface="Times New Roman" panose="02020603050405020304" pitchFamily="18" charset="0"/>
                <a:cs typeface="Times New Roman" panose="02020603050405020304" pitchFamily="18" charset="0"/>
              </a:rPr>
              <a:t>, aprobat prin Ordinul ANI nr. 69 din 06 august 2018;</a:t>
            </a:r>
          </a:p>
          <a:p>
            <a:pPr algn="just"/>
            <a:r>
              <a:rPr lang="ro-RO" sz="2000" b="1" dirty="0" smtClean="0">
                <a:latin typeface="Times New Roman" panose="02020603050405020304" pitchFamily="18" charset="0"/>
                <a:cs typeface="Times New Roman" panose="02020603050405020304" pitchFamily="18" charset="0"/>
              </a:rPr>
              <a:t>16. </a:t>
            </a:r>
            <a:r>
              <a:rPr lang="ro-RO" sz="2000" dirty="0" smtClean="0">
                <a:latin typeface="Times New Roman" panose="02020603050405020304" pitchFamily="18" charset="0"/>
                <a:cs typeface="Times New Roman" panose="02020603050405020304" pitchFamily="18" charset="0"/>
              </a:rPr>
              <a:t>A </a:t>
            </a:r>
            <a:r>
              <a:rPr lang="ro-RO" sz="2000" dirty="0">
                <a:latin typeface="Times New Roman" panose="02020603050405020304" pitchFamily="18" charset="0"/>
                <a:cs typeface="Times New Roman" panose="02020603050405020304" pitchFamily="18" charset="0"/>
              </a:rPr>
              <a:t>fost elaborată </a:t>
            </a:r>
            <a:r>
              <a:rPr lang="ro-RO" sz="2000" b="1" u="sng" dirty="0">
                <a:latin typeface="Times New Roman" panose="02020603050405020304" pitchFamily="18" charset="0"/>
                <a:cs typeface="Times New Roman" panose="02020603050405020304" pitchFamily="18" charset="0"/>
              </a:rPr>
              <a:t>Instrucțiunea cu privire la modul de soluționare a conflictelor de interese de către inspectorii de integritate</a:t>
            </a:r>
            <a:r>
              <a:rPr lang="ro-RO" sz="2000" dirty="0">
                <a:latin typeface="Times New Roman" panose="02020603050405020304" pitchFamily="18" charset="0"/>
                <a:cs typeface="Times New Roman" panose="02020603050405020304" pitchFamily="18" charset="0"/>
              </a:rPr>
              <a:t>, aprobată prin Ordinul ANI nr. 70 din 10 august 2018; </a:t>
            </a:r>
          </a:p>
          <a:p>
            <a:pPr algn="just"/>
            <a:r>
              <a:rPr lang="ro-RO" sz="2000" b="1" dirty="0" smtClean="0">
                <a:latin typeface="Times New Roman" panose="02020603050405020304" pitchFamily="18" charset="0"/>
                <a:cs typeface="Times New Roman" panose="02020603050405020304" pitchFamily="18" charset="0"/>
              </a:rPr>
              <a:t>17. </a:t>
            </a:r>
            <a:r>
              <a:rPr lang="ro-RO" sz="2000" dirty="0" smtClean="0">
                <a:latin typeface="Times New Roman" panose="02020603050405020304" pitchFamily="18" charset="0"/>
                <a:cs typeface="Times New Roman" panose="02020603050405020304" pitchFamily="18" charset="0"/>
              </a:rPr>
              <a:t>A </a:t>
            </a:r>
            <a:r>
              <a:rPr lang="ro-RO" sz="2000" dirty="0">
                <a:latin typeface="Times New Roman" panose="02020603050405020304" pitchFamily="18" charset="0"/>
                <a:cs typeface="Times New Roman" panose="02020603050405020304" pitchFamily="18" charset="0"/>
              </a:rPr>
              <a:t>fost elaborat </a:t>
            </a:r>
            <a:r>
              <a:rPr lang="ro-RO" sz="2000" b="1" u="sng" dirty="0">
                <a:latin typeface="Times New Roman" panose="02020603050405020304" pitchFamily="18" charset="0"/>
                <a:cs typeface="Times New Roman" panose="02020603050405020304" pitchFamily="18" charset="0"/>
              </a:rPr>
              <a:t>proiectul Codului de conduită și etică profesională a angajaților ANI</a:t>
            </a:r>
            <a:r>
              <a:rPr lang="ro-RO" sz="2000" dirty="0">
                <a:latin typeface="Times New Roman" panose="02020603050405020304" pitchFamily="18" charset="0"/>
                <a:cs typeface="Times New Roman" panose="02020603050405020304" pitchFamily="18" charset="0"/>
              </a:rPr>
              <a:t>, transmis spre aprobare către Consiliul de Integritate;</a:t>
            </a:r>
          </a:p>
          <a:p>
            <a:pPr algn="just"/>
            <a:r>
              <a:rPr lang="ro-RO" sz="2000" b="1" dirty="0" smtClean="0">
                <a:latin typeface="Times New Roman" panose="02020603050405020304" pitchFamily="18" charset="0"/>
                <a:cs typeface="Times New Roman" panose="02020603050405020304" pitchFamily="18" charset="0"/>
              </a:rPr>
              <a:t>18. </a:t>
            </a:r>
            <a:r>
              <a:rPr lang="ro-RO" sz="2000" dirty="0" smtClean="0">
                <a:latin typeface="Times New Roman" panose="02020603050405020304" pitchFamily="18" charset="0"/>
                <a:cs typeface="Times New Roman" panose="02020603050405020304" pitchFamily="18" charset="0"/>
              </a:rPr>
              <a:t>A </a:t>
            </a:r>
            <a:r>
              <a:rPr lang="ro-RO" sz="2000" dirty="0">
                <a:latin typeface="Times New Roman" panose="02020603050405020304" pitchFamily="18" charset="0"/>
                <a:cs typeface="Times New Roman" panose="02020603050405020304" pitchFamily="18" charset="0"/>
              </a:rPr>
              <a:t>fost elaborat proiectul </a:t>
            </a:r>
            <a:r>
              <a:rPr lang="ro-RO" sz="2000" b="1" u="sng" dirty="0">
                <a:latin typeface="Times New Roman" panose="02020603050405020304" pitchFamily="18" charset="0"/>
                <a:cs typeface="Times New Roman" panose="02020603050405020304" pitchFamily="18" charset="0"/>
              </a:rPr>
              <a:t>Regulamentului de organizare și funcționare a Colegiului disciplinar al ANI</a:t>
            </a:r>
            <a:r>
              <a:rPr lang="ro-RO" sz="2000" dirty="0">
                <a:latin typeface="Times New Roman" panose="02020603050405020304" pitchFamily="18" charset="0"/>
                <a:cs typeface="Times New Roman" panose="02020603050405020304" pitchFamily="18" charset="0"/>
              </a:rPr>
              <a:t>;</a:t>
            </a:r>
          </a:p>
          <a:p>
            <a:pPr algn="just"/>
            <a:r>
              <a:rPr lang="ro-RO" sz="2000" b="1" dirty="0" smtClean="0">
                <a:latin typeface="Times New Roman" panose="02020603050405020304" pitchFamily="18" charset="0"/>
                <a:cs typeface="Times New Roman" panose="02020603050405020304" pitchFamily="18" charset="0"/>
              </a:rPr>
              <a:t>19. </a:t>
            </a:r>
            <a:r>
              <a:rPr lang="ro-RO" sz="2000" dirty="0" smtClean="0">
                <a:latin typeface="Times New Roman" panose="02020603050405020304" pitchFamily="18" charset="0"/>
                <a:cs typeface="Times New Roman" panose="02020603050405020304" pitchFamily="18" charset="0"/>
              </a:rPr>
              <a:t>A </a:t>
            </a:r>
            <a:r>
              <a:rPr lang="ro-RO" sz="2000" dirty="0">
                <a:latin typeface="Times New Roman" panose="02020603050405020304" pitchFamily="18" charset="0"/>
                <a:cs typeface="Times New Roman" panose="02020603050405020304" pitchFamily="18" charset="0"/>
              </a:rPr>
              <a:t>fost elaborat proiectul </a:t>
            </a:r>
            <a:r>
              <a:rPr lang="ro-RO" sz="2000" b="1" u="sng" dirty="0">
                <a:latin typeface="Times New Roman" panose="02020603050405020304" pitchFamily="18" charset="0"/>
                <a:cs typeface="Times New Roman" panose="02020603050405020304" pitchFamily="18" charset="0"/>
              </a:rPr>
              <a:t>Regulamentului cu privire la ordinea de eliberare a certificatelor de integritate  de către ANI</a:t>
            </a:r>
            <a:r>
              <a:rPr lang="ro-RO" sz="2000" dirty="0">
                <a:latin typeface="Times New Roman" panose="02020603050405020304" pitchFamily="18" charset="0"/>
                <a:cs typeface="Times New Roman" panose="02020603050405020304" pitchFamily="18" charset="0"/>
              </a:rPr>
              <a:t>;</a:t>
            </a:r>
          </a:p>
          <a:p>
            <a:pPr algn="just"/>
            <a:r>
              <a:rPr lang="ro-RO" sz="2000" b="1" dirty="0" smtClean="0">
                <a:latin typeface="Times New Roman" panose="02020603050405020304" pitchFamily="18" charset="0"/>
                <a:cs typeface="Times New Roman" panose="02020603050405020304" pitchFamily="18" charset="0"/>
              </a:rPr>
              <a:t>20. </a:t>
            </a:r>
            <a:r>
              <a:rPr lang="ro-RO" sz="2000" dirty="0" smtClean="0">
                <a:latin typeface="Times New Roman" panose="02020603050405020304" pitchFamily="18" charset="0"/>
                <a:cs typeface="Times New Roman" panose="02020603050405020304" pitchFamily="18" charset="0"/>
              </a:rPr>
              <a:t>A </a:t>
            </a:r>
            <a:r>
              <a:rPr lang="ro-RO" sz="2000" dirty="0">
                <a:latin typeface="Times New Roman" panose="02020603050405020304" pitchFamily="18" charset="0"/>
                <a:cs typeface="Times New Roman" panose="02020603050405020304" pitchFamily="18" charset="0"/>
              </a:rPr>
              <a:t>fost elaborat proiectul </a:t>
            </a:r>
            <a:r>
              <a:rPr lang="ro-RO" sz="2000" b="1" u="sng" dirty="0">
                <a:latin typeface="Times New Roman" panose="02020603050405020304" pitchFamily="18" charset="0"/>
                <a:cs typeface="Times New Roman" panose="02020603050405020304" pitchFamily="18" charset="0"/>
              </a:rPr>
              <a:t>Regulamentului cu privire la Comisia de disciplină a ANI</a:t>
            </a:r>
            <a:r>
              <a:rPr lang="ro-RO"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6123988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900238" y="334955"/>
            <a:ext cx="9952672" cy="628650"/>
          </a:xfrm>
        </p:spPr>
        <p:txBody>
          <a:bodyPr>
            <a:noAutofit/>
          </a:bodyPr>
          <a:lstStyle/>
          <a:p>
            <a:r>
              <a:rPr lang="it-IT" sz="2800" b="1" u="sng" dirty="0">
                <a:latin typeface="Times New Roman" panose="02020603050405020304" pitchFamily="18" charset="0"/>
                <a:ea typeface="Cambria" panose="02040503050406030204" pitchFamily="18" charset="0"/>
                <a:cs typeface="Times New Roman" panose="02020603050405020304" pitchFamily="18" charset="0"/>
              </a:rPr>
              <a:t>Implementarea și asigurarea funcționalității SI e-Integritate</a:t>
            </a:r>
            <a:r>
              <a:rPr lang="it-IT" sz="3200" dirty="0">
                <a:latin typeface="Times New Roman" panose="02020603050405020304" pitchFamily="18" charset="0"/>
                <a:ea typeface="Cambria" panose="02040503050406030204" pitchFamily="18" charset="0"/>
                <a:cs typeface="Times New Roman" panose="02020603050405020304" pitchFamily="18" charset="0"/>
              </a:rPr>
              <a:t/>
            </a:r>
            <a:br>
              <a:rPr lang="it-IT" sz="3200" dirty="0">
                <a:latin typeface="Times New Roman" panose="02020603050405020304" pitchFamily="18" charset="0"/>
                <a:ea typeface="Cambria" panose="02040503050406030204" pitchFamily="18" charset="0"/>
                <a:cs typeface="Times New Roman" panose="02020603050405020304" pitchFamily="18" charset="0"/>
              </a:rPr>
            </a:br>
            <a:endParaRPr lang="ru-RU" sz="3200" dirty="0">
              <a:latin typeface="Times New Roman" panose="02020603050405020304" pitchFamily="18" charset="0"/>
              <a:ea typeface="Cambria" panose="020405030504060302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589484" y="0"/>
            <a:ext cx="1310754" cy="1298561"/>
          </a:xfrm>
          <a:prstGeom prst="rect">
            <a:avLst/>
          </a:prstGeom>
        </p:spPr>
      </p:pic>
      <p:sp>
        <p:nvSpPr>
          <p:cNvPr id="6" name="Прямоугольник 5"/>
          <p:cNvSpPr/>
          <p:nvPr/>
        </p:nvSpPr>
        <p:spPr>
          <a:xfrm>
            <a:off x="2011680" y="822960"/>
            <a:ext cx="9406890" cy="5361468"/>
          </a:xfrm>
          <a:prstGeom prst="rect">
            <a:avLst/>
          </a:prstGeom>
        </p:spPr>
        <p:txBody>
          <a:bodyPr wrap="square">
            <a:spAutoFit/>
          </a:bodyPr>
          <a:lstStyle/>
          <a:p>
            <a:pPr algn="just" fontAlgn="base" hangingPunct="0">
              <a:lnSpc>
                <a:spcPct val="107000"/>
              </a:lnSpc>
              <a:spcAft>
                <a:spcPts val="0"/>
              </a:spcAft>
            </a:pPr>
            <a:r>
              <a:rPr lang="ro-RO"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o-RO" sz="2000" dirty="0" smtClean="0">
                <a:latin typeface="Times New Roman" panose="02020603050405020304" pitchFamily="18" charset="0"/>
                <a:ea typeface="Times New Roman" panose="02020603050405020304" pitchFamily="18" charset="0"/>
                <a:cs typeface="Times New Roman" panose="02020603050405020304" pitchFamily="18" charset="0"/>
              </a:rPr>
              <a:t>Începând </a:t>
            </a:r>
            <a:r>
              <a:rPr lang="ro-RO" sz="2000" dirty="0">
                <a:latin typeface="Times New Roman" panose="02020603050405020304" pitchFamily="18" charset="0"/>
                <a:ea typeface="Times New Roman" panose="02020603050405020304" pitchFamily="18" charset="0"/>
                <a:cs typeface="Times New Roman" panose="02020603050405020304" pitchFamily="18" charset="0"/>
              </a:rPr>
              <a:t>cu 01 ianuarie 2018,</a:t>
            </a:r>
            <a:r>
              <a:rPr lang="ro-RO" sz="2000" dirty="0">
                <a:latin typeface="Times New Roman" panose="02020603050405020304" pitchFamily="18" charset="0"/>
                <a:ea typeface="Calibri" panose="020F0502020204030204" pitchFamily="34" charset="0"/>
                <a:cs typeface="Times New Roman" panose="02020603050405020304" pitchFamily="18" charset="0"/>
              </a:rPr>
              <a:t> </a:t>
            </a:r>
            <a:r>
              <a:rPr lang="ro-RO" sz="2000" dirty="0" smtClean="0">
                <a:latin typeface="Times New Roman" panose="02020603050405020304" pitchFamily="18" charset="0"/>
                <a:ea typeface="Calibri" panose="020F0502020204030204" pitchFamily="34" charset="0"/>
                <a:cs typeface="Times New Roman" panose="02020603050405020304" pitchFamily="18" charset="0"/>
              </a:rPr>
              <a:t>Autoritatea Națională de Integritate a implementat,</a:t>
            </a:r>
            <a:r>
              <a:rPr lang="ro-RO" sz="2000" b="1" dirty="0" smtClean="0">
                <a:latin typeface="Times New Roman" panose="02020603050405020304" pitchFamily="18" charset="0"/>
                <a:ea typeface="Calibri" panose="020F0502020204030204" pitchFamily="34" charset="0"/>
                <a:cs typeface="Times New Roman" panose="02020603050405020304" pitchFamily="18" charset="0"/>
              </a:rPr>
              <a:t> Sistemul  Informațional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„e-Integritate”</a:t>
            </a:r>
            <a:r>
              <a:rPr lang="ro-RO" sz="2000" dirty="0">
                <a:latin typeface="Times New Roman" panose="02020603050405020304" pitchFamily="18" charset="0"/>
                <a:ea typeface="Calibri" panose="020F0502020204030204" pitchFamily="34" charset="0"/>
                <a:cs typeface="Times New Roman" panose="02020603050405020304" pitchFamily="18" charset="0"/>
              </a:rPr>
              <a:t>, ce permite depunerea declarației de avere şi interese personale în format electronic, cît şi a facilitării accesului electronic al cetățenilor și instituțiilor interesate la informațiile de interes public. </a:t>
            </a:r>
            <a:endParaRPr lang="ro-RO" sz="2000" dirty="0">
              <a:latin typeface="Calibri" panose="020F0502020204030204" pitchFamily="34" charset="0"/>
              <a:ea typeface="Calibri" panose="020F0502020204030204" pitchFamily="34" charset="0"/>
              <a:cs typeface="Times New Roman" panose="02020603050405020304" pitchFamily="18" charset="0"/>
            </a:endParaRPr>
          </a:p>
          <a:p>
            <a:pPr algn="just" fontAlgn="base" hangingPunct="0">
              <a:lnSpc>
                <a:spcPct val="107000"/>
              </a:lnSpc>
              <a:spcAft>
                <a:spcPts val="0"/>
              </a:spcAft>
            </a:pPr>
            <a:r>
              <a:rPr lang="ro-RO" sz="2000" dirty="0" smtClean="0">
                <a:latin typeface="Times New Roman" panose="02020603050405020304" pitchFamily="18" charset="0"/>
                <a:ea typeface="Calibri" panose="020F0502020204030204" pitchFamily="34" charset="0"/>
                <a:cs typeface="Times New Roman" panose="02020603050405020304" pitchFamily="18" charset="0"/>
              </a:rPr>
              <a:t>      Dezvoltarea </a:t>
            </a:r>
            <a:r>
              <a:rPr lang="ro-RO" sz="2000" dirty="0">
                <a:latin typeface="Times New Roman" panose="02020603050405020304" pitchFamily="18" charset="0"/>
                <a:ea typeface="Calibri" panose="020F0502020204030204" pitchFamily="34" charset="0"/>
                <a:cs typeface="Times New Roman" panose="02020603050405020304" pitchFamily="18" charset="0"/>
              </a:rPr>
              <a:t>electronică a declarației de avere și a intereselor personale este o parte integrantă a programei </a:t>
            </a:r>
            <a:r>
              <a:rPr lang="ro-RO" sz="2000" i="1" dirty="0">
                <a:latin typeface="Times New Roman" panose="02020603050405020304" pitchFamily="18" charset="0"/>
                <a:ea typeface="Calibri" panose="020F0502020204030204" pitchFamily="34" charset="0"/>
                <a:cs typeface="Times New Roman" panose="02020603050405020304" pitchFamily="18" charset="0"/>
              </a:rPr>
              <a:t>„e-Guvernare”</a:t>
            </a:r>
            <a:r>
              <a:rPr lang="ro-RO" sz="2000" dirty="0">
                <a:latin typeface="Times New Roman" panose="02020603050405020304" pitchFamily="18" charset="0"/>
                <a:ea typeface="Calibri" panose="020F0502020204030204" pitchFamily="34" charset="0"/>
                <a:cs typeface="Times New Roman" panose="02020603050405020304" pitchFamily="18" charset="0"/>
              </a:rPr>
              <a:t>, inclusă în Planul de acțiuni de implementare a </a:t>
            </a:r>
            <a:r>
              <a:rPr lang="ro-RO" sz="2000" i="1" dirty="0">
                <a:latin typeface="Times New Roman" panose="02020603050405020304" pitchFamily="18" charset="0"/>
                <a:ea typeface="Calibri" panose="020F0502020204030204" pitchFamily="34" charset="0"/>
                <a:cs typeface="Times New Roman" panose="02020603050405020304" pitchFamily="18" charset="0"/>
              </a:rPr>
              <a:t>Programului strategic de modernizare tehnologică a guvernării</a:t>
            </a:r>
            <a:r>
              <a:rPr lang="ro-RO" sz="2000" dirty="0">
                <a:latin typeface="Times New Roman" panose="02020603050405020304" pitchFamily="18" charset="0"/>
                <a:ea typeface="Calibri" panose="020F0502020204030204" pitchFamily="34" charset="0"/>
                <a:cs typeface="Times New Roman" panose="02020603050405020304" pitchFamily="18" charset="0"/>
              </a:rPr>
              <a:t>, fiind dezvoltat de către Centrul de Guvernare Electronică și înregistrat la Centrul Național pentru Protecția Datelor cu Caracter Personal. </a:t>
            </a:r>
            <a:endParaRPr lang="ro-RO"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RO" sz="2000" dirty="0" smtClean="0">
                <a:latin typeface="Times New Roman" panose="02020603050405020304" pitchFamily="18" charset="0"/>
                <a:ea typeface="Calibri" panose="020F0502020204030204" pitchFamily="34" charset="0"/>
                <a:cs typeface="Times New Roman" panose="02020603050405020304" pitchFamily="18" charset="0"/>
              </a:rPr>
              <a:t>      Prin </a:t>
            </a:r>
            <a:r>
              <a:rPr lang="ro-RO" sz="2000" dirty="0">
                <a:latin typeface="Times New Roman" panose="02020603050405020304" pitchFamily="18" charset="0"/>
                <a:ea typeface="Calibri" panose="020F0502020204030204" pitchFamily="34" charset="0"/>
                <a:cs typeface="Times New Roman" panose="02020603050405020304" pitchFamily="18" charset="0"/>
              </a:rPr>
              <a:t>acest sistem ANI şi-a propus să fie cît mai transparent la capitolul depunerea declarațiilor de avere și de interese, unul din cel mai important instrument de prevenire a corupției.</a:t>
            </a:r>
            <a:endParaRPr lang="ro-RO"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RO" sz="20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Procesul </a:t>
            </a:r>
            <a:r>
              <a:rPr lang="ro-RO"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 depunere a declarațiilor de avere şi interese personale anuale a luat sfârșit la 31.03.2018.</a:t>
            </a:r>
            <a:endParaRPr lang="ro-RO"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o-RO" sz="20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Fiind </a:t>
            </a:r>
            <a:r>
              <a:rPr lang="ro-RO" sz="2000" b="1" dirty="0">
                <a:latin typeface="Times New Roman" panose="02020603050405020304" pitchFamily="18" charset="0"/>
                <a:ea typeface="Calibri" panose="020F0502020204030204" pitchFamily="34" charset="0"/>
                <a:cs typeface="Times New Roman" panose="02020603050405020304" pitchFamily="18" charset="0"/>
              </a:rPr>
              <a:t>primul an de implementare a depunerii declarației în format electronic</a:t>
            </a:r>
            <a:r>
              <a:rPr lang="ro-RO" sz="2000" dirty="0">
                <a:latin typeface="Times New Roman" panose="02020603050405020304" pitchFamily="18" charset="0"/>
                <a:ea typeface="Calibri" panose="020F0502020204030204" pitchFamily="34" charset="0"/>
                <a:cs typeface="Times New Roman" panose="02020603050405020304" pitchFamily="18" charset="0"/>
              </a:rPr>
              <a:t>,</a:t>
            </a:r>
            <a:r>
              <a:rPr lang="ro-RO"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RO" sz="20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 </a:t>
            </a:r>
            <a:r>
              <a:rPr lang="ro-RO"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demarat foarte bine, </a:t>
            </a:r>
            <a:r>
              <a:rPr lang="ro-RO" sz="20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fără probleme sau surprize </a:t>
            </a:r>
            <a:r>
              <a:rPr lang="ro-RO"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tehnice.</a:t>
            </a:r>
            <a:endParaRPr lang="ro-RO"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73971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230581" y="1274618"/>
            <a:ext cx="17332662" cy="755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sp>
        <p:nvSpPr>
          <p:cNvPr id="6" name="Rectangle 3"/>
          <p:cNvSpPr>
            <a:spLocks noChangeArrowheads="1"/>
          </p:cNvSpPr>
          <p:nvPr/>
        </p:nvSpPr>
        <p:spPr bwMode="auto">
          <a:xfrm>
            <a:off x="1825133" y="193140"/>
            <a:ext cx="975726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tabLst/>
            </a:pPr>
            <a:r>
              <a:rPr lang="ro-RO" altLang="ru-RU" sz="2800" b="1" u="sng" dirty="0" smtClean="0">
                <a:latin typeface="Times New Roman" panose="02020603050405020304" pitchFamily="18" charset="0"/>
                <a:cs typeface="Times New Roman" panose="02020603050405020304" pitchFamily="18" charset="0"/>
              </a:rPr>
              <a:t>Statistici ale SI e-Integritate privind procesul de depunere a              </a:t>
            </a:r>
          </a:p>
          <a:p>
            <a:pPr marL="0" marR="0" lvl="0" indent="0" algn="just" defTabSz="914400" rtl="0" eaLnBrk="0" fontAlgn="base" latinLnBrk="0" hangingPunct="0">
              <a:lnSpc>
                <a:spcPct val="100000"/>
              </a:lnSpc>
              <a:spcBef>
                <a:spcPct val="0"/>
              </a:spcBef>
              <a:spcAft>
                <a:spcPct val="0"/>
              </a:spcAft>
              <a:buClrTx/>
              <a:buSzTx/>
              <a:tabLst/>
            </a:pPr>
            <a:r>
              <a:rPr lang="ro-RO" altLang="ru-RU" sz="2800" b="1" u="sng" dirty="0" smtClean="0">
                <a:latin typeface="Times New Roman" panose="02020603050405020304" pitchFamily="18" charset="0"/>
                <a:cs typeface="Times New Roman" panose="02020603050405020304" pitchFamily="18" charset="0"/>
              </a:rPr>
              <a:t>    declarațiilor electronice de avere și interese personale</a:t>
            </a:r>
            <a:endParaRPr kumimoji="0" lang="ro-RO" altLang="ru-RU" sz="2800" b="1" i="0" u="sng" strike="noStrike" cap="none" normalizeH="0" baseline="0" dirty="0" smtClean="0">
              <a:ln>
                <a:noFill/>
              </a:ln>
              <a:solidFill>
                <a:schemeClr val="tx1"/>
              </a:solidFill>
              <a:effectLst/>
            </a:endParaRPr>
          </a:p>
        </p:txBody>
      </p:sp>
      <p:pic>
        <p:nvPicPr>
          <p:cNvPr id="3" name="Рисунок 2"/>
          <p:cNvPicPr>
            <a:picLocks noChangeAspect="1"/>
          </p:cNvPicPr>
          <p:nvPr/>
        </p:nvPicPr>
        <p:blipFill>
          <a:blip r:embed="rId2"/>
          <a:stretch>
            <a:fillRect/>
          </a:stretch>
        </p:blipFill>
        <p:spPr>
          <a:xfrm>
            <a:off x="396183" y="0"/>
            <a:ext cx="1310754" cy="1298561"/>
          </a:xfrm>
          <a:prstGeom prst="rect">
            <a:avLst/>
          </a:prstGeom>
        </p:spPr>
      </p:pic>
      <p:graphicFrame>
        <p:nvGraphicFramePr>
          <p:cNvPr id="7" name="Таблица 6"/>
          <p:cNvGraphicFramePr>
            <a:graphicFrameLocks noGrp="1"/>
          </p:cNvGraphicFramePr>
          <p:nvPr>
            <p:extLst>
              <p:ext uri="{D42A27DB-BD31-4B8C-83A1-F6EECF244321}">
                <p14:modId xmlns:p14="http://schemas.microsoft.com/office/powerpoint/2010/main" val="4150395413"/>
              </p:ext>
            </p:extLst>
          </p:nvPr>
        </p:nvGraphicFramePr>
        <p:xfrm>
          <a:off x="1389889" y="1438321"/>
          <a:ext cx="10485121" cy="4779598"/>
        </p:xfrm>
        <a:graphic>
          <a:graphicData uri="http://schemas.openxmlformats.org/drawingml/2006/table">
            <a:tbl>
              <a:tblPr firstRow="1" firstCol="1" bandRow="1">
                <a:tableStyleId>{5C22544A-7EE6-4342-B048-85BDC9FD1C3A}</a:tableStyleId>
              </a:tblPr>
              <a:tblGrid>
                <a:gridCol w="529240">
                  <a:extLst>
                    <a:ext uri="{9D8B030D-6E8A-4147-A177-3AD203B41FA5}">
                      <a16:colId xmlns:a16="http://schemas.microsoft.com/office/drawing/2014/main" val="20000"/>
                    </a:ext>
                  </a:extLst>
                </a:gridCol>
                <a:gridCol w="5748537">
                  <a:extLst>
                    <a:ext uri="{9D8B030D-6E8A-4147-A177-3AD203B41FA5}">
                      <a16:colId xmlns:a16="http://schemas.microsoft.com/office/drawing/2014/main" val="20001"/>
                    </a:ext>
                  </a:extLst>
                </a:gridCol>
                <a:gridCol w="1329334">
                  <a:extLst>
                    <a:ext uri="{9D8B030D-6E8A-4147-A177-3AD203B41FA5}">
                      <a16:colId xmlns:a16="http://schemas.microsoft.com/office/drawing/2014/main" val="20002"/>
                    </a:ext>
                  </a:extLst>
                </a:gridCol>
                <a:gridCol w="1439005">
                  <a:extLst>
                    <a:ext uri="{9D8B030D-6E8A-4147-A177-3AD203B41FA5}">
                      <a16:colId xmlns:a16="http://schemas.microsoft.com/office/drawing/2014/main" val="20003"/>
                    </a:ext>
                  </a:extLst>
                </a:gridCol>
                <a:gridCol w="1439005">
                  <a:extLst>
                    <a:ext uri="{9D8B030D-6E8A-4147-A177-3AD203B41FA5}">
                      <a16:colId xmlns:a16="http://schemas.microsoft.com/office/drawing/2014/main" val="20004"/>
                    </a:ext>
                  </a:extLst>
                </a:gridCol>
              </a:tblGrid>
              <a:tr h="421834">
                <a:tc>
                  <a:txBody>
                    <a:bodyPr/>
                    <a:lstStyle/>
                    <a:p>
                      <a:pPr algn="just">
                        <a:lnSpc>
                          <a:spcPct val="107000"/>
                        </a:lnSpc>
                        <a:spcAft>
                          <a:spcPts val="0"/>
                        </a:spcAft>
                      </a:pPr>
                      <a:r>
                        <a:rPr lang="ro-RO" sz="1800" dirty="0">
                          <a:effectLst/>
                          <a:latin typeface="Times New Roman" panose="02020603050405020304" pitchFamily="18" charset="0"/>
                          <a:cs typeface="Times New Roman" panose="02020603050405020304" pitchFamily="18" charset="0"/>
                        </a:rPr>
                        <a:t>N/0</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dirty="0">
                          <a:effectLst/>
                          <a:latin typeface="Times New Roman" panose="02020603050405020304" pitchFamily="18" charset="0"/>
                          <a:cs typeface="Times New Roman" panose="02020603050405020304" pitchFamily="18" charset="0"/>
                        </a:rPr>
                        <a:t>Denumirea indicatorului</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a:effectLst/>
                          <a:latin typeface="Times New Roman" panose="02020603050405020304" pitchFamily="18" charset="0"/>
                          <a:cs typeface="Times New Roman" panose="02020603050405020304" pitchFamily="18" charset="0"/>
                        </a:rPr>
                        <a:t>3 luni 2018</a:t>
                      </a:r>
                      <a:endParaRPr lang="ru-RU"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a:effectLst/>
                          <a:latin typeface="Times New Roman" panose="02020603050405020304" pitchFamily="18" charset="0"/>
                          <a:cs typeface="Times New Roman" panose="02020603050405020304" pitchFamily="18" charset="0"/>
                        </a:rPr>
                        <a:t>6 luni 2018</a:t>
                      </a:r>
                      <a:endParaRPr lang="ru-RU"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800" dirty="0" smtClean="0">
                          <a:effectLst/>
                          <a:latin typeface="Times New Roman" panose="02020603050405020304" pitchFamily="18" charset="0"/>
                          <a:cs typeface="Times New Roman" panose="02020603050405020304" pitchFamily="18" charset="0"/>
                        </a:rPr>
                        <a:t>9</a:t>
                      </a:r>
                      <a:r>
                        <a:rPr lang="en-US" sz="1800" baseline="0" dirty="0" smtClean="0">
                          <a:effectLst/>
                          <a:latin typeface="Times New Roman" panose="02020603050405020304" pitchFamily="18" charset="0"/>
                          <a:cs typeface="Times New Roman" panose="02020603050405020304" pitchFamily="18" charset="0"/>
                        </a:rPr>
                        <a:t> l</a:t>
                      </a:r>
                      <a:r>
                        <a:rPr lang="ro-RO" sz="1800" baseline="0" noProof="0" dirty="0" smtClean="0">
                          <a:effectLst/>
                          <a:latin typeface="Times New Roman" panose="02020603050405020304" pitchFamily="18" charset="0"/>
                          <a:cs typeface="Times New Roman" panose="02020603050405020304" pitchFamily="18" charset="0"/>
                        </a:rPr>
                        <a:t>uni</a:t>
                      </a:r>
                      <a:r>
                        <a:rPr lang="en-US" sz="1800" baseline="0" dirty="0" smtClean="0">
                          <a:effectLst/>
                          <a:latin typeface="Times New Roman" panose="02020603050405020304" pitchFamily="18" charset="0"/>
                          <a:cs typeface="Times New Roman" panose="02020603050405020304" pitchFamily="18" charset="0"/>
                        </a:rPr>
                        <a:t> </a:t>
                      </a:r>
                      <a:r>
                        <a:rPr lang="ro-RO" sz="1800" dirty="0" smtClean="0">
                          <a:effectLst/>
                          <a:latin typeface="Times New Roman" panose="02020603050405020304" pitchFamily="18" charset="0"/>
                          <a:cs typeface="Times New Roman" panose="02020603050405020304" pitchFamily="18" charset="0"/>
                        </a:rPr>
                        <a:t>2018</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979379">
                <a:tc>
                  <a:txBody>
                    <a:bodyPr/>
                    <a:lstStyle/>
                    <a:p>
                      <a:pPr algn="just">
                        <a:lnSpc>
                          <a:spcPct val="107000"/>
                        </a:lnSpc>
                        <a:spcAft>
                          <a:spcPts val="800"/>
                        </a:spcAft>
                      </a:pPr>
                      <a:r>
                        <a:rPr lang="ro-RO" sz="1800">
                          <a:effectLst/>
                          <a:latin typeface="Times New Roman" panose="02020603050405020304" pitchFamily="18" charset="0"/>
                          <a:cs typeface="Times New Roman" panose="02020603050405020304" pitchFamily="18" charset="0"/>
                        </a:rPr>
                        <a:t>1. </a:t>
                      </a:r>
                      <a:endParaRPr lang="ru-RU"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800" b="1" dirty="0">
                          <a:effectLst/>
                          <a:latin typeface="Times New Roman" panose="02020603050405020304" pitchFamily="18" charset="0"/>
                          <a:cs typeface="Times New Roman" panose="02020603050405020304" pitchFamily="18" charset="0"/>
                        </a:rPr>
                        <a:t>Numărul total al persoanelor responsabile de completarea Registrului subiecților declarării înregistrați în sistem</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a:effectLst/>
                          <a:latin typeface="Times New Roman" panose="02020603050405020304" pitchFamily="18" charset="0"/>
                          <a:cs typeface="Times New Roman" panose="02020603050405020304" pitchFamily="18" charset="0"/>
                        </a:rPr>
                        <a:t>1 798</a:t>
                      </a:r>
                      <a:endParaRPr lang="ru-RU" sz="18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a:effectLst/>
                          <a:latin typeface="Times New Roman" panose="02020603050405020304" pitchFamily="18" charset="0"/>
                          <a:cs typeface="Times New Roman" panose="02020603050405020304" pitchFamily="18" charset="0"/>
                        </a:rPr>
                        <a:t>1 825</a:t>
                      </a:r>
                      <a:endParaRPr lang="ru-RU" sz="18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smtClean="0">
                          <a:effectLst/>
                          <a:latin typeface="Times New Roman" panose="02020603050405020304" pitchFamily="18" charset="0"/>
                          <a:cs typeface="Times New Roman" panose="02020603050405020304" pitchFamily="18" charset="0"/>
                        </a:rPr>
                        <a:t>1</a:t>
                      </a:r>
                      <a:r>
                        <a:rPr lang="en-US" sz="1800" b="1" dirty="0" smtClean="0">
                          <a:effectLst/>
                          <a:latin typeface="Times New Roman" panose="02020603050405020304" pitchFamily="18" charset="0"/>
                          <a:cs typeface="Times New Roman" panose="02020603050405020304" pitchFamily="18" charset="0"/>
                        </a:rPr>
                        <a:t> </a:t>
                      </a:r>
                      <a:r>
                        <a:rPr lang="ro-RO" sz="1800" b="1" dirty="0" smtClean="0">
                          <a:effectLst/>
                          <a:latin typeface="Times New Roman" panose="02020603050405020304" pitchFamily="18" charset="0"/>
                          <a:cs typeface="Times New Roman" panose="02020603050405020304" pitchFamily="18" charset="0"/>
                        </a:rPr>
                        <a:t>846</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546591">
                <a:tc>
                  <a:txBody>
                    <a:bodyPr/>
                    <a:lstStyle/>
                    <a:p>
                      <a:pPr algn="just">
                        <a:lnSpc>
                          <a:spcPct val="107000"/>
                        </a:lnSpc>
                        <a:spcAft>
                          <a:spcPts val="800"/>
                        </a:spcAft>
                      </a:pPr>
                      <a:r>
                        <a:rPr lang="ro-RO" sz="1800">
                          <a:effectLst/>
                          <a:latin typeface="Times New Roman" panose="02020603050405020304" pitchFamily="18" charset="0"/>
                          <a:cs typeface="Times New Roman" panose="02020603050405020304" pitchFamily="18" charset="0"/>
                        </a:rPr>
                        <a:t>2.</a:t>
                      </a:r>
                      <a:endParaRPr lang="ru-RU"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ro-RO" sz="1800" b="1" dirty="0">
                          <a:effectLst/>
                          <a:latin typeface="Times New Roman" panose="02020603050405020304" pitchFamily="18" charset="0"/>
                          <a:cs typeface="Times New Roman" panose="02020603050405020304" pitchFamily="18" charset="0"/>
                        </a:rPr>
                        <a:t>Numărul total al subiecților declarării înregistrați</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57 569</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a:effectLst/>
                          <a:latin typeface="Times New Roman" panose="02020603050405020304" pitchFamily="18" charset="0"/>
                          <a:cs typeface="Times New Roman" panose="02020603050405020304" pitchFamily="18" charset="0"/>
                        </a:rPr>
                        <a:t>58 664</a:t>
                      </a:r>
                      <a:endParaRPr lang="ru-RU" sz="18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59 </a:t>
                      </a:r>
                      <a:r>
                        <a:rPr lang="en-US" sz="1800" b="1" dirty="0" smtClean="0">
                          <a:effectLst/>
                          <a:latin typeface="Times New Roman" panose="02020603050405020304" pitchFamily="18" charset="0"/>
                          <a:cs typeface="Times New Roman" panose="02020603050405020304" pitchFamily="18" charset="0"/>
                        </a:rPr>
                        <a:t>704</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546591">
                <a:tc>
                  <a:txBody>
                    <a:bodyPr/>
                    <a:lstStyle/>
                    <a:p>
                      <a:pPr algn="just">
                        <a:lnSpc>
                          <a:spcPct val="107000"/>
                        </a:lnSpc>
                        <a:spcAft>
                          <a:spcPts val="800"/>
                        </a:spcAft>
                      </a:pPr>
                      <a:r>
                        <a:rPr lang="ro-RO" sz="1800">
                          <a:effectLst/>
                          <a:latin typeface="Times New Roman" panose="02020603050405020304" pitchFamily="18" charset="0"/>
                          <a:cs typeface="Times New Roman" panose="02020603050405020304" pitchFamily="18" charset="0"/>
                        </a:rPr>
                        <a:t>3.</a:t>
                      </a:r>
                      <a:endParaRPr lang="ru-RU"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ro-RO" sz="1800" b="1" dirty="0">
                          <a:effectLst/>
                          <a:latin typeface="Times New Roman" panose="02020603050405020304" pitchFamily="18" charset="0"/>
                          <a:cs typeface="Times New Roman" panose="02020603050405020304" pitchFamily="18" charset="0"/>
                        </a:rPr>
                        <a:t>Numărul total al declarațiilor anuale depuse</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55 539</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56 684</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smtClean="0">
                          <a:effectLst/>
                          <a:latin typeface="Times New Roman" panose="02020603050405020304" pitchFamily="18" charset="0"/>
                          <a:cs typeface="Times New Roman" panose="02020603050405020304" pitchFamily="18" charset="0"/>
                        </a:rPr>
                        <a:t>5</a:t>
                      </a:r>
                      <a:r>
                        <a:rPr lang="en-US" sz="1800" b="1" dirty="0" smtClean="0">
                          <a:effectLst/>
                          <a:latin typeface="Times New Roman" panose="02020603050405020304" pitchFamily="18" charset="0"/>
                          <a:cs typeface="Times New Roman" panose="02020603050405020304" pitchFamily="18" charset="0"/>
                        </a:rPr>
                        <a:t>6</a:t>
                      </a:r>
                      <a:r>
                        <a:rPr lang="en-US" sz="1800" b="1" baseline="0" dirty="0" smtClean="0">
                          <a:effectLst/>
                          <a:latin typeface="Times New Roman" panose="02020603050405020304" pitchFamily="18" charset="0"/>
                          <a:cs typeface="Times New Roman" panose="02020603050405020304" pitchFamily="18" charset="0"/>
                        </a:rPr>
                        <a:t> 734</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546591">
                <a:tc>
                  <a:txBody>
                    <a:bodyPr/>
                    <a:lstStyle/>
                    <a:p>
                      <a:pPr algn="just">
                        <a:lnSpc>
                          <a:spcPct val="107000"/>
                        </a:lnSpc>
                        <a:spcAft>
                          <a:spcPts val="800"/>
                        </a:spcAft>
                      </a:pPr>
                      <a:r>
                        <a:rPr lang="ro-RO" sz="1800">
                          <a:effectLst/>
                          <a:latin typeface="Times New Roman" panose="02020603050405020304" pitchFamily="18" charset="0"/>
                          <a:cs typeface="Times New Roman" panose="02020603050405020304" pitchFamily="18" charset="0"/>
                        </a:rPr>
                        <a:t>4.</a:t>
                      </a:r>
                      <a:endParaRPr lang="ru-RU"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ro-RO" sz="1800" b="1" dirty="0">
                          <a:effectLst/>
                          <a:latin typeface="Times New Roman" panose="02020603050405020304" pitchFamily="18" charset="0"/>
                          <a:cs typeface="Times New Roman" panose="02020603050405020304" pitchFamily="18" charset="0"/>
                        </a:rPr>
                        <a:t>Numărul total al declarațiilor depuse la eliberare</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a:effectLst/>
                          <a:latin typeface="Times New Roman" panose="02020603050405020304" pitchFamily="18" charset="0"/>
                          <a:cs typeface="Times New Roman" panose="02020603050405020304" pitchFamily="18" charset="0"/>
                        </a:rPr>
                        <a:t>887</a:t>
                      </a:r>
                      <a:endParaRPr lang="ru-RU" sz="18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2 953</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3 </a:t>
                      </a:r>
                      <a:r>
                        <a:rPr lang="en-US" sz="1800" b="1" dirty="0" smtClean="0">
                          <a:effectLst/>
                          <a:latin typeface="Times New Roman" panose="02020603050405020304" pitchFamily="18" charset="0"/>
                          <a:cs typeface="Times New Roman" panose="02020603050405020304" pitchFamily="18" charset="0"/>
                        </a:rPr>
                        <a:t>924</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546591">
                <a:tc>
                  <a:txBody>
                    <a:bodyPr/>
                    <a:lstStyle/>
                    <a:p>
                      <a:pPr algn="just">
                        <a:lnSpc>
                          <a:spcPct val="107000"/>
                        </a:lnSpc>
                        <a:spcAft>
                          <a:spcPts val="800"/>
                        </a:spcAft>
                      </a:pPr>
                      <a:r>
                        <a:rPr lang="ro-RO" sz="1800">
                          <a:effectLst/>
                          <a:latin typeface="Times New Roman" panose="02020603050405020304" pitchFamily="18" charset="0"/>
                          <a:cs typeface="Times New Roman" panose="02020603050405020304" pitchFamily="18" charset="0"/>
                        </a:rPr>
                        <a:t>5.</a:t>
                      </a:r>
                      <a:endParaRPr lang="ru-RU"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ro-RO" sz="1800" b="1" dirty="0">
                          <a:effectLst/>
                          <a:latin typeface="Times New Roman" panose="02020603050405020304" pitchFamily="18" charset="0"/>
                          <a:cs typeface="Times New Roman" panose="02020603050405020304" pitchFamily="18" charset="0"/>
                        </a:rPr>
                        <a:t>Numărul total al declarațiilor depuse la angajare</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a:effectLst/>
                          <a:latin typeface="Times New Roman" panose="02020603050405020304" pitchFamily="18" charset="0"/>
                          <a:cs typeface="Times New Roman" panose="02020603050405020304" pitchFamily="18" charset="0"/>
                        </a:rPr>
                        <a:t>1 654</a:t>
                      </a:r>
                      <a:endParaRPr lang="ru-RU" sz="18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3 565</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800" b="1" dirty="0" smtClean="0">
                          <a:effectLst/>
                          <a:latin typeface="Times New Roman" panose="02020603050405020304" pitchFamily="18" charset="0"/>
                          <a:ea typeface="+mn-ea"/>
                          <a:cs typeface="Times New Roman" panose="02020603050405020304" pitchFamily="18" charset="0"/>
                        </a:rPr>
                        <a:t>5</a:t>
                      </a:r>
                      <a:r>
                        <a:rPr lang="en-US" sz="1800" b="1" baseline="0" dirty="0" smtClean="0">
                          <a:effectLst/>
                          <a:latin typeface="Times New Roman" panose="02020603050405020304" pitchFamily="18" charset="0"/>
                          <a:ea typeface="+mn-ea"/>
                          <a:cs typeface="Times New Roman" panose="02020603050405020304" pitchFamily="18" charset="0"/>
                        </a:rPr>
                        <a:t> 104</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546591">
                <a:tc>
                  <a:txBody>
                    <a:bodyPr/>
                    <a:lstStyle/>
                    <a:p>
                      <a:pPr algn="just">
                        <a:lnSpc>
                          <a:spcPct val="107000"/>
                        </a:lnSpc>
                        <a:spcAft>
                          <a:spcPts val="800"/>
                        </a:spcAft>
                      </a:pPr>
                      <a:r>
                        <a:rPr lang="ro-RO" sz="1800">
                          <a:effectLst/>
                          <a:latin typeface="Times New Roman" panose="02020603050405020304" pitchFamily="18" charset="0"/>
                          <a:cs typeface="Times New Roman" panose="02020603050405020304" pitchFamily="18" charset="0"/>
                        </a:rPr>
                        <a:t>6.</a:t>
                      </a:r>
                      <a:endParaRPr lang="ru-RU"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ro-RO" sz="1800" b="1" u="sng" dirty="0">
                          <a:solidFill>
                            <a:srgbClr val="FF0000"/>
                          </a:solidFill>
                          <a:effectLst/>
                          <a:latin typeface="Times New Roman" panose="02020603050405020304" pitchFamily="18" charset="0"/>
                          <a:cs typeface="Times New Roman" panose="02020603050405020304" pitchFamily="18" charset="0"/>
                        </a:rPr>
                        <a:t>Numărul total al declarațiilor electronice depuse </a:t>
                      </a:r>
                      <a:endParaRPr lang="ru-RU"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u="sng" dirty="0">
                          <a:solidFill>
                            <a:srgbClr val="FF0000"/>
                          </a:solidFill>
                          <a:effectLst/>
                          <a:latin typeface="Times New Roman" panose="02020603050405020304" pitchFamily="18" charset="0"/>
                          <a:cs typeface="Times New Roman" panose="02020603050405020304" pitchFamily="18" charset="0"/>
                        </a:rPr>
                        <a:t>58 080</a:t>
                      </a:r>
                      <a:endParaRPr lang="ru-RU"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u="sng" dirty="0">
                          <a:solidFill>
                            <a:srgbClr val="FF0000"/>
                          </a:solidFill>
                          <a:effectLst/>
                          <a:latin typeface="Times New Roman" panose="02020603050405020304" pitchFamily="18" charset="0"/>
                          <a:cs typeface="Times New Roman" panose="02020603050405020304" pitchFamily="18" charset="0"/>
                        </a:rPr>
                        <a:t>63 202</a:t>
                      </a:r>
                      <a:endParaRPr lang="ru-RU"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u="sng">
                          <a:solidFill>
                            <a:srgbClr val="FF0000"/>
                          </a:solidFill>
                          <a:effectLst/>
                          <a:latin typeface="Times New Roman" panose="02020603050405020304" pitchFamily="18" charset="0"/>
                          <a:cs typeface="Times New Roman" panose="02020603050405020304" pitchFamily="18" charset="0"/>
                        </a:rPr>
                        <a:t>65 </a:t>
                      </a:r>
                      <a:r>
                        <a:rPr lang="ro-RO" sz="1800" b="1" u="sng" smtClean="0">
                          <a:solidFill>
                            <a:srgbClr val="FF0000"/>
                          </a:solidFill>
                          <a:effectLst/>
                          <a:latin typeface="Times New Roman" panose="02020603050405020304" pitchFamily="18" charset="0"/>
                          <a:cs typeface="Times New Roman" panose="02020603050405020304" pitchFamily="18" charset="0"/>
                        </a:rPr>
                        <a:t>762</a:t>
                      </a:r>
                      <a:endParaRPr lang="ru-RU"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645430">
                <a:tc>
                  <a:txBody>
                    <a:bodyPr/>
                    <a:lstStyle/>
                    <a:p>
                      <a:pPr algn="just">
                        <a:lnSpc>
                          <a:spcPct val="107000"/>
                        </a:lnSpc>
                        <a:spcAft>
                          <a:spcPts val="800"/>
                        </a:spcAft>
                      </a:pPr>
                      <a:r>
                        <a:rPr lang="ro-RO" sz="1800">
                          <a:effectLst/>
                          <a:latin typeface="Times New Roman" panose="02020603050405020304" pitchFamily="18" charset="0"/>
                          <a:cs typeface="Times New Roman" panose="02020603050405020304" pitchFamily="18" charset="0"/>
                        </a:rPr>
                        <a:t>7.</a:t>
                      </a:r>
                      <a:endParaRPr lang="ru-RU"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ro-RO" sz="1800" b="1">
                          <a:effectLst/>
                          <a:latin typeface="Times New Roman" panose="02020603050405020304" pitchFamily="18" charset="0"/>
                          <a:cs typeface="Times New Roman" panose="02020603050405020304" pitchFamily="18" charset="0"/>
                        </a:rPr>
                        <a:t>Numărul total al declarațiilor depuse cu caracter repetitiv</a:t>
                      </a:r>
                      <a:endParaRPr lang="ru-RU" sz="18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4 261</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5 650</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800" b="1" dirty="0">
                          <a:effectLst/>
                          <a:latin typeface="Times New Roman" panose="02020603050405020304" pitchFamily="18" charset="0"/>
                          <a:cs typeface="Times New Roman" panose="02020603050405020304" pitchFamily="18" charset="0"/>
                        </a:rPr>
                        <a:t>5 </a:t>
                      </a:r>
                      <a:r>
                        <a:rPr lang="en-US" sz="1800" b="1" dirty="0" smtClean="0">
                          <a:effectLst/>
                          <a:latin typeface="Times New Roman" panose="02020603050405020304" pitchFamily="18" charset="0"/>
                          <a:cs typeface="Times New Roman" panose="02020603050405020304" pitchFamily="18" charset="0"/>
                        </a:rPr>
                        <a:t>983</a:t>
                      </a:r>
                      <a:endParaRPr lang="ru-RU"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8441707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47800" y="182880"/>
            <a:ext cx="10378440" cy="991293"/>
          </a:xfrm>
        </p:spPr>
        <p:txBody>
          <a:bodyPr>
            <a:noAutofit/>
          </a:bodyPr>
          <a:lstStyle/>
          <a:p>
            <a:r>
              <a:rPr lang="ro-MD" sz="2800" b="1" u="sng" dirty="0" smtClean="0">
                <a:latin typeface="Times New Roman" panose="02020603050405020304" pitchFamily="18" charset="0"/>
                <a:ea typeface="Cambria" panose="02040503050406030204" pitchFamily="18" charset="0"/>
                <a:cs typeface="Times New Roman" panose="02020603050405020304" pitchFamily="18" charset="0"/>
              </a:rPr>
              <a:t>Dinamica depunerii declarațiilor de avere și interese personale anuale pentru anii 2017 – 2018</a:t>
            </a:r>
            <a:endParaRPr lang="ru-RU" sz="2800" b="1" u="sng" dirty="0">
              <a:latin typeface="Times New Roman" panose="02020603050405020304" pitchFamily="18" charset="0"/>
              <a:cs typeface="Times New Roman" panose="02020603050405020304" pitchFamily="18" charset="0"/>
            </a:endParaRPr>
          </a:p>
        </p:txBody>
      </p:sp>
      <p:graphicFrame>
        <p:nvGraphicFramePr>
          <p:cNvPr id="7" name="Диаграмма 6"/>
          <p:cNvGraphicFramePr/>
          <p:nvPr>
            <p:extLst>
              <p:ext uri="{D42A27DB-BD31-4B8C-83A1-F6EECF244321}">
                <p14:modId xmlns:p14="http://schemas.microsoft.com/office/powerpoint/2010/main" val="903513033"/>
              </p:ext>
            </p:extLst>
          </p:nvPr>
        </p:nvGraphicFramePr>
        <p:xfrm>
          <a:off x="1447801" y="1417320"/>
          <a:ext cx="10378440" cy="5074920"/>
        </p:xfrm>
        <a:graphic>
          <a:graphicData uri="http://schemas.openxmlformats.org/drawingml/2006/chart">
            <c:chart xmlns:c="http://schemas.openxmlformats.org/drawingml/2006/chart" xmlns:r="http://schemas.openxmlformats.org/officeDocument/2006/relationships" r:id="rId2"/>
          </a:graphicData>
        </a:graphic>
      </p:graphicFrame>
      <p:sp>
        <p:nvSpPr>
          <p:cNvPr id="8" name="Rectangle 3"/>
          <p:cNvSpPr>
            <a:spLocks noChangeArrowheads="1"/>
          </p:cNvSpPr>
          <p:nvPr/>
        </p:nvSpPr>
        <p:spPr bwMode="auto">
          <a:xfrm>
            <a:off x="3726873" y="551757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pic>
        <p:nvPicPr>
          <p:cNvPr id="3" name="Рисунок 2"/>
          <p:cNvPicPr>
            <a:picLocks noChangeAspect="1"/>
          </p:cNvPicPr>
          <p:nvPr/>
        </p:nvPicPr>
        <p:blipFill>
          <a:blip r:embed="rId3"/>
          <a:stretch>
            <a:fillRect/>
          </a:stretch>
        </p:blipFill>
        <p:spPr>
          <a:xfrm>
            <a:off x="335223" y="-2815"/>
            <a:ext cx="1310754" cy="1298561"/>
          </a:xfrm>
          <a:prstGeom prst="rect">
            <a:avLst/>
          </a:prstGeom>
        </p:spPr>
      </p:pic>
    </p:spTree>
    <p:extLst>
      <p:ext uri="{BB962C8B-B14F-4D97-AF65-F5344CB8AC3E}">
        <p14:creationId xmlns:p14="http://schemas.microsoft.com/office/powerpoint/2010/main" val="9075817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араллакс">
  <a:themeElements>
    <a:clrScheme name="Параллакс">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Параллакс">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арал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TM03457496[[fn=Параллакс]]</Template>
  <TotalTime>2590</TotalTime>
  <Words>2355</Words>
  <Application>Microsoft Office PowerPoint</Application>
  <PresentationFormat>Широкоэкранный</PresentationFormat>
  <Paragraphs>206</Paragraphs>
  <Slides>17</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17</vt:i4>
      </vt:variant>
    </vt:vector>
  </HeadingPairs>
  <TitlesOfParts>
    <vt:vector size="25" baseType="lpstr">
      <vt:lpstr>Arial</vt:lpstr>
      <vt:lpstr>Calibri</vt:lpstr>
      <vt:lpstr>Cambria</vt:lpstr>
      <vt:lpstr>Century Gothic</vt:lpstr>
      <vt:lpstr>Corbel</vt:lpstr>
      <vt:lpstr>Times New Roman</vt:lpstr>
      <vt:lpstr>Wingdings</vt:lpstr>
      <vt:lpstr>Параллакс</vt:lpstr>
      <vt:lpstr>      Activitatea Autorității Naționale de Integritate    </vt:lpstr>
      <vt:lpstr>În perioada de referință Autoritatea, a fost pro-activă în deblocarea funcționalității prin consolidarea capacității instituționale, trasând obiective generale clare. </vt:lpstr>
      <vt:lpstr>Organigrama Autorității Naționale de Integritate  (aprobată prin Hotărîrea Parlamentului nr. 9 din 08.02.2018)</vt:lpstr>
      <vt:lpstr> Ajustarea cadrului normativ intern al ANI</vt:lpstr>
      <vt:lpstr> Ajustarea cadrului normativ intern al ANI</vt:lpstr>
      <vt:lpstr> Ajustarea cadrului normativ intern al ANI</vt:lpstr>
      <vt:lpstr>Implementarea și asigurarea funcționalității SI e-Integritate </vt:lpstr>
      <vt:lpstr>Презентация PowerPoint</vt:lpstr>
      <vt:lpstr>Dinamica depunerii declarațiilor de avere și interese personale anuale pentru anii 2017 – 2018</vt:lpstr>
      <vt:lpstr>Asigurarea procesului eficient de depunere a declarațiilor </vt:lpstr>
      <vt:lpstr>Analiza, monitorizarea și evaluarea politicilor</vt:lpstr>
      <vt:lpstr>Activitatea Inspectoratului de integritate (7 inspectori de integritate) în perioada 12 iunie 2018 – 30 noiembrie 2018</vt:lpstr>
      <vt:lpstr>Activitatea Inspectoratului de integritate (7 inspectori de integritate) în perioada 12 iunie 2018 – 30 noiembrie 2018</vt:lpstr>
      <vt:lpstr>Date despre angajații Autorității</vt:lpstr>
      <vt:lpstr>Gradul de suplinire a funcțiilor ANI (pe subdiviziuni):</vt:lpstr>
      <vt:lpstr>Acțiunile de perspectivă a anului curent: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Raportul de activitate ANI</dc:title>
  <dc:creator>Iurie</dc:creator>
  <cp:lastModifiedBy>USER</cp:lastModifiedBy>
  <cp:revision>80</cp:revision>
  <cp:lastPrinted>2018-12-03T10:47:09Z</cp:lastPrinted>
  <dcterms:created xsi:type="dcterms:W3CDTF">2018-09-09T22:24:18Z</dcterms:created>
  <dcterms:modified xsi:type="dcterms:W3CDTF">2018-12-03T12:27:27Z</dcterms:modified>
</cp:coreProperties>
</file>